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00B1CE-CD32-4651-8550-D5D81DCA68A9}" v="9" dt="2025-02-07T23:57:48.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a Hillsgrove" userId="ed5e3be7df7a0453" providerId="LiveId" clId="{F500B1CE-CD32-4651-8550-D5D81DCA68A9}"/>
    <pc:docChg chg="undo custSel addSld delSld modSld">
      <pc:chgData name="Leona Hillsgrove" userId="ed5e3be7df7a0453" providerId="LiveId" clId="{F500B1CE-CD32-4651-8550-D5D81DCA68A9}" dt="2025-02-08T00:11:06.073" v="633" actId="2711"/>
      <pc:docMkLst>
        <pc:docMk/>
      </pc:docMkLst>
      <pc:sldChg chg="modSp mod">
        <pc:chgData name="Leona Hillsgrove" userId="ed5e3be7df7a0453" providerId="LiveId" clId="{F500B1CE-CD32-4651-8550-D5D81DCA68A9}" dt="2025-02-08T00:01:13.744" v="577" actId="1076"/>
        <pc:sldMkLst>
          <pc:docMk/>
          <pc:sldMk cId="3924116911" sldId="256"/>
        </pc:sldMkLst>
        <pc:picChg chg="mod">
          <ac:chgData name="Leona Hillsgrove" userId="ed5e3be7df7a0453" providerId="LiveId" clId="{F500B1CE-CD32-4651-8550-D5D81DCA68A9}" dt="2025-02-08T00:01:13.744" v="577" actId="1076"/>
          <ac:picMkLst>
            <pc:docMk/>
            <pc:sldMk cId="3924116911" sldId="256"/>
            <ac:picMk id="4" creationId="{08BE70C6-66DB-E6FC-010F-6B4CC1FA9974}"/>
          </ac:picMkLst>
        </pc:picChg>
      </pc:sldChg>
      <pc:sldChg chg="modSp mod">
        <pc:chgData name="Leona Hillsgrove" userId="ed5e3be7df7a0453" providerId="LiveId" clId="{F500B1CE-CD32-4651-8550-D5D81DCA68A9}" dt="2025-02-07T23:54:41.845" v="544" actId="2711"/>
        <pc:sldMkLst>
          <pc:docMk/>
          <pc:sldMk cId="1198211082" sldId="257"/>
        </pc:sldMkLst>
        <pc:spChg chg="mod">
          <ac:chgData name="Leona Hillsgrove" userId="ed5e3be7df7a0453" providerId="LiveId" clId="{F500B1CE-CD32-4651-8550-D5D81DCA68A9}" dt="2025-02-07T23:54:41.845" v="544" actId="2711"/>
          <ac:spMkLst>
            <pc:docMk/>
            <pc:sldMk cId="1198211082" sldId="257"/>
            <ac:spMk id="3" creationId="{AED6EB81-E1DC-C88A-F39A-F68216D7F43F}"/>
          </ac:spMkLst>
        </pc:spChg>
      </pc:sldChg>
      <pc:sldChg chg="modSp mod">
        <pc:chgData name="Leona Hillsgrove" userId="ed5e3be7df7a0453" providerId="LiveId" clId="{F500B1CE-CD32-4651-8550-D5D81DCA68A9}" dt="2025-02-07T23:54:51.302" v="545" actId="2711"/>
        <pc:sldMkLst>
          <pc:docMk/>
          <pc:sldMk cId="1994619805" sldId="258"/>
        </pc:sldMkLst>
        <pc:spChg chg="mod">
          <ac:chgData name="Leona Hillsgrove" userId="ed5e3be7df7a0453" providerId="LiveId" clId="{F500B1CE-CD32-4651-8550-D5D81DCA68A9}" dt="2025-02-02T22:37:27.055" v="48" actId="27636"/>
          <ac:spMkLst>
            <pc:docMk/>
            <pc:sldMk cId="1994619805" sldId="258"/>
            <ac:spMk id="2" creationId="{4A595409-B4EC-A03A-D17A-FD5A874DE783}"/>
          </ac:spMkLst>
        </pc:spChg>
        <pc:spChg chg="mod">
          <ac:chgData name="Leona Hillsgrove" userId="ed5e3be7df7a0453" providerId="LiveId" clId="{F500B1CE-CD32-4651-8550-D5D81DCA68A9}" dt="2025-02-07T23:54:51.302" v="545" actId="2711"/>
          <ac:spMkLst>
            <pc:docMk/>
            <pc:sldMk cId="1994619805" sldId="258"/>
            <ac:spMk id="3" creationId="{DCBEFB0E-E0D4-2BD4-0226-A9CE25945819}"/>
          </ac:spMkLst>
        </pc:spChg>
      </pc:sldChg>
      <pc:sldChg chg="modSp mod">
        <pc:chgData name="Leona Hillsgrove" userId="ed5e3be7df7a0453" providerId="LiveId" clId="{F500B1CE-CD32-4651-8550-D5D81DCA68A9}" dt="2025-02-07T23:55:02.575" v="546" actId="2711"/>
        <pc:sldMkLst>
          <pc:docMk/>
          <pc:sldMk cId="324287420" sldId="259"/>
        </pc:sldMkLst>
        <pc:spChg chg="mod">
          <ac:chgData name="Leona Hillsgrove" userId="ed5e3be7df7a0453" providerId="LiveId" clId="{F500B1CE-CD32-4651-8550-D5D81DCA68A9}" dt="2025-02-02T22:38:02.139" v="49" actId="255"/>
          <ac:spMkLst>
            <pc:docMk/>
            <pc:sldMk cId="324287420" sldId="259"/>
            <ac:spMk id="2" creationId="{413734E7-E15C-3693-B0C1-F471FAE0D4B6}"/>
          </ac:spMkLst>
        </pc:spChg>
        <pc:spChg chg="mod">
          <ac:chgData name="Leona Hillsgrove" userId="ed5e3be7df7a0453" providerId="LiveId" clId="{F500B1CE-CD32-4651-8550-D5D81DCA68A9}" dt="2025-02-07T23:55:02.575" v="546" actId="2711"/>
          <ac:spMkLst>
            <pc:docMk/>
            <pc:sldMk cId="324287420" sldId="259"/>
            <ac:spMk id="3" creationId="{44B20A84-8DAE-8D0C-B061-2C910D7F3334}"/>
          </ac:spMkLst>
        </pc:spChg>
      </pc:sldChg>
      <pc:sldChg chg="modSp mod">
        <pc:chgData name="Leona Hillsgrove" userId="ed5e3be7df7a0453" providerId="LiveId" clId="{F500B1CE-CD32-4651-8550-D5D81DCA68A9}" dt="2025-02-08T00:11:06.073" v="633" actId="2711"/>
        <pc:sldMkLst>
          <pc:docMk/>
          <pc:sldMk cId="201376557" sldId="260"/>
        </pc:sldMkLst>
        <pc:spChg chg="mod">
          <ac:chgData name="Leona Hillsgrove" userId="ed5e3be7df7a0453" providerId="LiveId" clId="{F500B1CE-CD32-4651-8550-D5D81DCA68A9}" dt="2025-02-02T22:38:58.324" v="53" actId="20577"/>
          <ac:spMkLst>
            <pc:docMk/>
            <pc:sldMk cId="201376557" sldId="260"/>
            <ac:spMk id="2" creationId="{9B116075-4610-E35C-20AD-8E573BE82EF6}"/>
          </ac:spMkLst>
        </pc:spChg>
        <pc:spChg chg="mod">
          <ac:chgData name="Leona Hillsgrove" userId="ed5e3be7df7a0453" providerId="LiveId" clId="{F500B1CE-CD32-4651-8550-D5D81DCA68A9}" dt="2025-02-08T00:11:06.073" v="633" actId="2711"/>
          <ac:spMkLst>
            <pc:docMk/>
            <pc:sldMk cId="201376557" sldId="260"/>
            <ac:spMk id="3" creationId="{612F8567-CDB1-266E-B1B0-87F507E452BA}"/>
          </ac:spMkLst>
        </pc:spChg>
        <pc:picChg chg="mod">
          <ac:chgData name="Leona Hillsgrove" userId="ed5e3be7df7a0453" providerId="LiveId" clId="{F500B1CE-CD32-4651-8550-D5D81DCA68A9}" dt="2025-02-02T22:39:49.422" v="54" actId="14100"/>
          <ac:picMkLst>
            <pc:docMk/>
            <pc:sldMk cId="201376557" sldId="260"/>
            <ac:picMk id="5" creationId="{F70D490C-5192-0E51-F9D8-25F22553189E}"/>
          </ac:picMkLst>
        </pc:picChg>
      </pc:sldChg>
      <pc:sldChg chg="modSp mod modNotesTx">
        <pc:chgData name="Leona Hillsgrove" userId="ed5e3be7df7a0453" providerId="LiveId" clId="{F500B1CE-CD32-4651-8550-D5D81DCA68A9}" dt="2025-02-02T22:42:54.274" v="188" actId="20577"/>
        <pc:sldMkLst>
          <pc:docMk/>
          <pc:sldMk cId="4231176819" sldId="261"/>
        </pc:sldMkLst>
        <pc:spChg chg="mod">
          <ac:chgData name="Leona Hillsgrove" userId="ed5e3be7df7a0453" providerId="LiveId" clId="{F500B1CE-CD32-4651-8550-D5D81DCA68A9}" dt="2025-02-02T22:42:21.315" v="177" actId="20577"/>
          <ac:spMkLst>
            <pc:docMk/>
            <pc:sldMk cId="4231176819" sldId="261"/>
            <ac:spMk id="2" creationId="{966E15D2-226A-510E-46A6-2B8ECE3139F4}"/>
          </ac:spMkLst>
        </pc:spChg>
      </pc:sldChg>
      <pc:sldChg chg="modSp mod">
        <pc:chgData name="Leona Hillsgrove" userId="ed5e3be7df7a0453" providerId="LiveId" clId="{F500B1CE-CD32-4651-8550-D5D81DCA68A9}" dt="2025-02-07T17:09:16.683" v="543" actId="20577"/>
        <pc:sldMkLst>
          <pc:docMk/>
          <pc:sldMk cId="700368324" sldId="262"/>
        </pc:sldMkLst>
        <pc:spChg chg="mod">
          <ac:chgData name="Leona Hillsgrove" userId="ed5e3be7df7a0453" providerId="LiveId" clId="{F500B1CE-CD32-4651-8550-D5D81DCA68A9}" dt="2025-02-02T22:43:34.600" v="189" actId="255"/>
          <ac:spMkLst>
            <pc:docMk/>
            <pc:sldMk cId="700368324" sldId="262"/>
            <ac:spMk id="3" creationId="{939E0876-9CAF-D9D1-6E8E-5DCC33703FCD}"/>
          </ac:spMkLst>
        </pc:spChg>
        <pc:spChg chg="mod">
          <ac:chgData name="Leona Hillsgrove" userId="ed5e3be7df7a0453" providerId="LiveId" clId="{F500B1CE-CD32-4651-8550-D5D81DCA68A9}" dt="2025-02-07T17:09:16.683" v="543" actId="20577"/>
          <ac:spMkLst>
            <pc:docMk/>
            <pc:sldMk cId="700368324" sldId="262"/>
            <ac:spMk id="4" creationId="{C292A9A4-7C9A-5014-2A3A-83B060F44C40}"/>
          </ac:spMkLst>
        </pc:spChg>
      </pc:sldChg>
      <pc:sldChg chg="modSp mod">
        <pc:chgData name="Leona Hillsgrove" userId="ed5e3be7df7a0453" providerId="LiveId" clId="{F500B1CE-CD32-4651-8550-D5D81DCA68A9}" dt="2025-02-02T22:44:50.214" v="191" actId="14100"/>
        <pc:sldMkLst>
          <pc:docMk/>
          <pc:sldMk cId="200072016" sldId="264"/>
        </pc:sldMkLst>
        <pc:spChg chg="mod">
          <ac:chgData name="Leona Hillsgrove" userId="ed5e3be7df7a0453" providerId="LiveId" clId="{F500B1CE-CD32-4651-8550-D5D81DCA68A9}" dt="2025-02-02T22:44:50.214" v="191" actId="14100"/>
          <ac:spMkLst>
            <pc:docMk/>
            <pc:sldMk cId="200072016" sldId="264"/>
            <ac:spMk id="3" creationId="{E6C99A22-595C-F66E-1650-20E1975189CE}"/>
          </ac:spMkLst>
        </pc:spChg>
      </pc:sldChg>
      <pc:sldChg chg="modSp mod">
        <pc:chgData name="Leona Hillsgrove" userId="ed5e3be7df7a0453" providerId="LiveId" clId="{F500B1CE-CD32-4651-8550-D5D81DCA68A9}" dt="2025-02-02T22:46:42.642" v="197" actId="14100"/>
        <pc:sldMkLst>
          <pc:docMk/>
          <pc:sldMk cId="3932546051" sldId="265"/>
        </pc:sldMkLst>
        <pc:spChg chg="mod">
          <ac:chgData name="Leona Hillsgrove" userId="ed5e3be7df7a0453" providerId="LiveId" clId="{F500B1CE-CD32-4651-8550-D5D81DCA68A9}" dt="2025-02-02T22:46:22.526" v="194" actId="27636"/>
          <ac:spMkLst>
            <pc:docMk/>
            <pc:sldMk cId="3932546051" sldId="265"/>
            <ac:spMk id="3" creationId="{060BC6AB-E4A3-98B9-5DDD-845C08EC0163}"/>
          </ac:spMkLst>
        </pc:spChg>
        <pc:picChg chg="mod">
          <ac:chgData name="Leona Hillsgrove" userId="ed5e3be7df7a0453" providerId="LiveId" clId="{F500B1CE-CD32-4651-8550-D5D81DCA68A9}" dt="2025-02-02T22:46:42.642" v="197" actId="14100"/>
          <ac:picMkLst>
            <pc:docMk/>
            <pc:sldMk cId="3932546051" sldId="265"/>
            <ac:picMk id="6" creationId="{49EF8B91-0613-F5F8-9F50-761B8D124EC8}"/>
          </ac:picMkLst>
        </pc:picChg>
      </pc:sldChg>
      <pc:sldChg chg="modSp new del mod">
        <pc:chgData name="Leona Hillsgrove" userId="ed5e3be7df7a0453" providerId="LiveId" clId="{F500B1CE-CD32-4651-8550-D5D81DCA68A9}" dt="2025-02-02T22:32:58.274" v="8" actId="2696"/>
        <pc:sldMkLst>
          <pc:docMk/>
          <pc:sldMk cId="270835429" sldId="266"/>
        </pc:sldMkLst>
      </pc:sldChg>
      <pc:sldChg chg="addSp modSp new mod">
        <pc:chgData name="Leona Hillsgrove" userId="ed5e3be7df7a0453" providerId="LiveId" clId="{F500B1CE-CD32-4651-8550-D5D81DCA68A9}" dt="2025-02-08T00:00:37.103" v="576" actId="2710"/>
        <pc:sldMkLst>
          <pc:docMk/>
          <pc:sldMk cId="2231348503" sldId="266"/>
        </pc:sldMkLst>
        <pc:spChg chg="mod">
          <ac:chgData name="Leona Hillsgrove" userId="ed5e3be7df7a0453" providerId="LiveId" clId="{F500B1CE-CD32-4651-8550-D5D81DCA68A9}" dt="2025-02-02T22:47:47.945" v="202" actId="27636"/>
          <ac:spMkLst>
            <pc:docMk/>
            <pc:sldMk cId="2231348503" sldId="266"/>
            <ac:spMk id="2" creationId="{D65A948B-01D2-561C-EBB9-BEF93AFB42EA}"/>
          </ac:spMkLst>
        </pc:spChg>
        <pc:spChg chg="mod">
          <ac:chgData name="Leona Hillsgrove" userId="ed5e3be7df7a0453" providerId="LiveId" clId="{F500B1CE-CD32-4651-8550-D5D81DCA68A9}" dt="2025-02-08T00:00:37.103" v="576" actId="2710"/>
          <ac:spMkLst>
            <pc:docMk/>
            <pc:sldMk cId="2231348503" sldId="266"/>
            <ac:spMk id="3" creationId="{ECDA5083-8608-4A99-DE9B-FC91CF822613}"/>
          </ac:spMkLst>
        </pc:spChg>
        <pc:spChg chg="add">
          <ac:chgData name="Leona Hillsgrove" userId="ed5e3be7df7a0453" providerId="LiveId" clId="{F500B1CE-CD32-4651-8550-D5D81DCA68A9}" dt="2025-02-07T23:56:36.220" v="549"/>
          <ac:spMkLst>
            <pc:docMk/>
            <pc:sldMk cId="2231348503" sldId="266"/>
            <ac:spMk id="4" creationId="{7A788C74-99CB-F1A4-62B8-D465A3E6039D}"/>
          </ac:spMkLst>
        </pc:spChg>
        <pc:spChg chg="add">
          <ac:chgData name="Leona Hillsgrove" userId="ed5e3be7df7a0453" providerId="LiveId" clId="{F500B1CE-CD32-4651-8550-D5D81DCA68A9}" dt="2025-02-07T23:57:21.675" v="556"/>
          <ac:spMkLst>
            <pc:docMk/>
            <pc:sldMk cId="2231348503" sldId="266"/>
            <ac:spMk id="5" creationId="{76A8E2B1-5900-D0D9-FD45-DC5E9611F22E}"/>
          </ac:spMkLst>
        </pc:spChg>
      </pc:sldChg>
      <pc:sldChg chg="addSp delSp modSp new mod modNotesTx">
        <pc:chgData name="Leona Hillsgrove" userId="ed5e3be7df7a0453" providerId="LiveId" clId="{F500B1CE-CD32-4651-8550-D5D81DCA68A9}" dt="2025-02-08T00:04:08.326" v="632" actId="20577"/>
        <pc:sldMkLst>
          <pc:docMk/>
          <pc:sldMk cId="3214185721" sldId="267"/>
        </pc:sldMkLst>
        <pc:spChg chg="mod">
          <ac:chgData name="Leona Hillsgrove" userId="ed5e3be7df7a0453" providerId="LiveId" clId="{F500B1CE-CD32-4651-8550-D5D81DCA68A9}" dt="2025-02-08T00:04:08.326" v="632" actId="20577"/>
          <ac:spMkLst>
            <pc:docMk/>
            <pc:sldMk cId="3214185721" sldId="267"/>
            <ac:spMk id="3" creationId="{DDD3BE3B-5174-8417-659B-E40062F42B2D}"/>
          </ac:spMkLst>
        </pc:spChg>
        <pc:spChg chg="mod">
          <ac:chgData name="Leona Hillsgrove" userId="ed5e3be7df7a0453" providerId="LiveId" clId="{F500B1CE-CD32-4651-8550-D5D81DCA68A9}" dt="2025-02-02T23:06:07.615" v="240" actId="20577"/>
          <ac:spMkLst>
            <pc:docMk/>
            <pc:sldMk cId="3214185721" sldId="267"/>
            <ac:spMk id="4" creationId="{3D0AF40A-0418-27CC-C2E2-CB0632EECC9D}"/>
          </ac:spMkLst>
        </pc:spChg>
        <pc:picChg chg="add mod">
          <ac:chgData name="Leona Hillsgrove" userId="ed5e3be7df7a0453" providerId="LiveId" clId="{F500B1CE-CD32-4651-8550-D5D81DCA68A9}" dt="2025-02-02T23:06:47.953" v="245" actId="14100"/>
          <ac:picMkLst>
            <pc:docMk/>
            <pc:sldMk cId="3214185721" sldId="267"/>
            <ac:picMk id="6" creationId="{C37ABA5A-188B-227A-F2B3-F02C44A7CD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AAB33-219F-4125-9D51-F46112EABC82}"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8B8C31-5BB4-4922-ADD1-11092389073F}" type="slidenum">
              <a:rPr lang="en-US" smtClean="0"/>
              <a:t>‹#›</a:t>
            </a:fld>
            <a:endParaRPr lang="en-US"/>
          </a:p>
        </p:txBody>
      </p:sp>
    </p:spTree>
    <p:extLst>
      <p:ext uri="{BB962C8B-B14F-4D97-AF65-F5344CB8AC3E}">
        <p14:creationId xmlns:p14="http://schemas.microsoft.com/office/powerpoint/2010/main" val="3782808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certification through the National Certification Corporation was selected because these infants are among the most fragile and vulnerable patients in hospitals, and it is of the utmost importance for the nurses caring for them to be competent and dedicated to their care. Certification demonstrates competence in the field and this designation is pursued only by the most dedicated nurses who realize the significance of continued education.</a:t>
            </a:r>
          </a:p>
        </p:txBody>
      </p:sp>
      <p:sp>
        <p:nvSpPr>
          <p:cNvPr id="4" name="Slide Number Placeholder 3"/>
          <p:cNvSpPr>
            <a:spLocks noGrp="1"/>
          </p:cNvSpPr>
          <p:nvPr>
            <p:ph type="sldNum" sz="quarter" idx="5"/>
          </p:nvPr>
        </p:nvSpPr>
        <p:spPr/>
        <p:txBody>
          <a:bodyPr/>
          <a:lstStyle/>
          <a:p>
            <a:fld id="{2E8B8C31-5BB4-4922-ADD1-11092389073F}" type="slidenum">
              <a:rPr lang="en-US" smtClean="0"/>
              <a:t>2</a:t>
            </a:fld>
            <a:endParaRPr lang="en-US"/>
          </a:p>
        </p:txBody>
      </p:sp>
    </p:spTree>
    <p:extLst>
      <p:ext uri="{BB962C8B-B14F-4D97-AF65-F5344CB8AC3E}">
        <p14:creationId xmlns:p14="http://schemas.microsoft.com/office/powerpoint/2010/main" val="3505941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money due for maintenance fees depend on how many CE hours the candidate bought from the NCC modules. Amounts listed </a:t>
            </a:r>
            <a:r>
              <a:rPr lang="en-US"/>
              <a:t>on slide.</a:t>
            </a:r>
            <a:endParaRPr lang="en-US" dirty="0"/>
          </a:p>
        </p:txBody>
      </p:sp>
      <p:sp>
        <p:nvSpPr>
          <p:cNvPr id="4" name="Slide Number Placeholder 3"/>
          <p:cNvSpPr>
            <a:spLocks noGrp="1"/>
          </p:cNvSpPr>
          <p:nvPr>
            <p:ph type="sldNum" sz="quarter" idx="5"/>
          </p:nvPr>
        </p:nvSpPr>
        <p:spPr/>
        <p:txBody>
          <a:bodyPr/>
          <a:lstStyle/>
          <a:p>
            <a:fld id="{2E8B8C31-5BB4-4922-ADD1-11092389073F}" type="slidenum">
              <a:rPr lang="en-US" smtClean="0"/>
              <a:t>11</a:t>
            </a:fld>
            <a:endParaRPr lang="en-US"/>
          </a:p>
        </p:txBody>
      </p:sp>
    </p:spTree>
    <p:extLst>
      <p:ext uri="{BB962C8B-B14F-4D97-AF65-F5344CB8AC3E}">
        <p14:creationId xmlns:p14="http://schemas.microsoft.com/office/powerpoint/2010/main" val="59541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Certified nurses have demonstrated their competence in the field and have been shown to improve patient care and lower patient complications.</a:t>
            </a:r>
          </a:p>
        </p:txBody>
      </p:sp>
      <p:sp>
        <p:nvSpPr>
          <p:cNvPr id="4" name="Slide Number Placeholder 3"/>
          <p:cNvSpPr>
            <a:spLocks noGrp="1"/>
          </p:cNvSpPr>
          <p:nvPr>
            <p:ph type="sldNum" sz="quarter" idx="5"/>
          </p:nvPr>
        </p:nvSpPr>
        <p:spPr/>
        <p:txBody>
          <a:bodyPr/>
          <a:lstStyle/>
          <a:p>
            <a:fld id="{2E8B8C31-5BB4-4922-ADD1-11092389073F}" type="slidenum">
              <a:rPr lang="en-US" smtClean="0"/>
              <a:t>3</a:t>
            </a:fld>
            <a:endParaRPr lang="en-US"/>
          </a:p>
        </p:txBody>
      </p:sp>
    </p:spTree>
    <p:extLst>
      <p:ext uri="{BB962C8B-B14F-4D97-AF65-F5344CB8AC3E}">
        <p14:creationId xmlns:p14="http://schemas.microsoft.com/office/powerpoint/2010/main" val="189249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Certified nurses often receive higher pay rates and distinctions by employers. They tend to be more satisfied at work and have a greater chance of being considered for leadership positions because of demonstrated initiative in seeking certification. They are often the nurses sought out for training new employees and answering the questions of other nurses due to their expertise in the field.</a:t>
            </a:r>
          </a:p>
        </p:txBody>
      </p:sp>
      <p:sp>
        <p:nvSpPr>
          <p:cNvPr id="4" name="Slide Number Placeholder 3"/>
          <p:cNvSpPr>
            <a:spLocks noGrp="1"/>
          </p:cNvSpPr>
          <p:nvPr>
            <p:ph type="sldNum" sz="quarter" idx="5"/>
          </p:nvPr>
        </p:nvSpPr>
        <p:spPr/>
        <p:txBody>
          <a:bodyPr/>
          <a:lstStyle/>
          <a:p>
            <a:fld id="{2E8B8C31-5BB4-4922-ADD1-11092389073F}" type="slidenum">
              <a:rPr lang="en-US" smtClean="0"/>
              <a:t>4</a:t>
            </a:fld>
            <a:endParaRPr lang="en-US"/>
          </a:p>
        </p:txBody>
      </p:sp>
    </p:spTree>
    <p:extLst>
      <p:ext uri="{BB962C8B-B14F-4D97-AF65-F5344CB8AC3E}">
        <p14:creationId xmlns:p14="http://schemas.microsoft.com/office/powerpoint/2010/main" val="334226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Certified nurses are highly skilled and have demonstrated their competence by passing an exam in their field. They tend to enjoy their jobs and are less likely to leave their facilities to seek employment elsewhere, decreasing staff turnover for the hospital. Health care facilities often seek distinction as magnet hospitals. Part of the requirement for this status is to employ and maintain a certain percentage of certified nurses. Magnet hospital nurses have been found to be certified 1.6 times more than those who work at non-magnet hospitals.</a:t>
            </a:r>
          </a:p>
        </p:txBody>
      </p:sp>
      <p:sp>
        <p:nvSpPr>
          <p:cNvPr id="4" name="Slide Number Placeholder 3"/>
          <p:cNvSpPr>
            <a:spLocks noGrp="1"/>
          </p:cNvSpPr>
          <p:nvPr>
            <p:ph type="sldNum" sz="quarter" idx="5"/>
          </p:nvPr>
        </p:nvSpPr>
        <p:spPr/>
        <p:txBody>
          <a:bodyPr/>
          <a:lstStyle/>
          <a:p>
            <a:fld id="{2E8B8C31-5BB4-4922-ADD1-11092389073F}" type="slidenum">
              <a:rPr lang="en-US" smtClean="0"/>
              <a:t>5</a:t>
            </a:fld>
            <a:endParaRPr lang="en-US"/>
          </a:p>
        </p:txBody>
      </p:sp>
    </p:spTree>
    <p:extLst>
      <p:ext uri="{BB962C8B-B14F-4D97-AF65-F5344CB8AC3E}">
        <p14:creationId xmlns:p14="http://schemas.microsoft.com/office/powerpoint/2010/main" val="114776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Nurses are eligible to sit for the exam after working in the NICU for 2000 hours within two years of taking the exam. The exam is three hours long and consists of 175 multiple choice questions. Exams can be taken at a testing center or online. Test results take 15-21 days to receive and are designated as pass/fail.</a:t>
            </a:r>
          </a:p>
        </p:txBody>
      </p:sp>
      <p:sp>
        <p:nvSpPr>
          <p:cNvPr id="4" name="Slide Number Placeholder 3"/>
          <p:cNvSpPr>
            <a:spLocks noGrp="1"/>
          </p:cNvSpPr>
          <p:nvPr>
            <p:ph type="sldNum" sz="quarter" idx="5"/>
          </p:nvPr>
        </p:nvSpPr>
        <p:spPr/>
        <p:txBody>
          <a:bodyPr/>
          <a:lstStyle/>
          <a:p>
            <a:fld id="{2E8B8C31-5BB4-4922-ADD1-11092389073F}" type="slidenum">
              <a:rPr lang="en-US" smtClean="0"/>
              <a:t>6</a:t>
            </a:fld>
            <a:endParaRPr lang="en-US"/>
          </a:p>
        </p:txBody>
      </p:sp>
    </p:spTree>
    <p:extLst>
      <p:ext uri="{BB962C8B-B14F-4D97-AF65-F5344CB8AC3E}">
        <p14:creationId xmlns:p14="http://schemas.microsoft.com/office/powerpoint/2010/main" val="241041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$50 application fee and $275 exam fee for a total of $325 for certification.</a:t>
            </a:r>
          </a:p>
        </p:txBody>
      </p:sp>
      <p:sp>
        <p:nvSpPr>
          <p:cNvPr id="4" name="Slide Number Placeholder 3"/>
          <p:cNvSpPr>
            <a:spLocks noGrp="1"/>
          </p:cNvSpPr>
          <p:nvPr>
            <p:ph type="sldNum" sz="quarter" idx="5"/>
          </p:nvPr>
        </p:nvSpPr>
        <p:spPr/>
        <p:txBody>
          <a:bodyPr/>
          <a:lstStyle/>
          <a:p>
            <a:fld id="{2E8B8C31-5BB4-4922-ADD1-11092389073F}" type="slidenum">
              <a:rPr lang="en-US" smtClean="0"/>
              <a:t>7</a:t>
            </a:fld>
            <a:endParaRPr lang="en-US"/>
          </a:p>
        </p:txBody>
      </p:sp>
    </p:spTree>
    <p:extLst>
      <p:ext uri="{BB962C8B-B14F-4D97-AF65-F5344CB8AC3E}">
        <p14:creationId xmlns:p14="http://schemas.microsoft.com/office/powerpoint/2010/main" val="254428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percentages of exam topics.</a:t>
            </a:r>
          </a:p>
        </p:txBody>
      </p:sp>
      <p:sp>
        <p:nvSpPr>
          <p:cNvPr id="4" name="Slide Number Placeholder 3"/>
          <p:cNvSpPr>
            <a:spLocks noGrp="1"/>
          </p:cNvSpPr>
          <p:nvPr>
            <p:ph type="sldNum" sz="quarter" idx="5"/>
          </p:nvPr>
        </p:nvSpPr>
        <p:spPr/>
        <p:txBody>
          <a:bodyPr/>
          <a:lstStyle/>
          <a:p>
            <a:fld id="{2E8B8C31-5BB4-4922-ADD1-11092389073F}" type="slidenum">
              <a:rPr lang="en-US" smtClean="0"/>
              <a:t>8</a:t>
            </a:fld>
            <a:endParaRPr lang="en-US"/>
          </a:p>
        </p:txBody>
      </p:sp>
    </p:spTree>
    <p:extLst>
      <p:ext uri="{BB962C8B-B14F-4D97-AF65-F5344CB8AC3E}">
        <p14:creationId xmlns:p14="http://schemas.microsoft.com/office/powerpoint/2010/main" val="215362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NCC has several books available that are sold through Amazon that include </a:t>
            </a:r>
            <a:r>
              <a:rPr lang="en-US" i="1" dirty="0"/>
              <a:t>Neonatal Imaging, Neonatal Neurology, </a:t>
            </a:r>
            <a:r>
              <a:rPr lang="en-US" i="0" dirty="0"/>
              <a:t>and </a:t>
            </a:r>
            <a:r>
              <a:rPr lang="en-US" i="1" dirty="0"/>
              <a:t>Golden Hours: Care of the Very Low Weight Neonate. </a:t>
            </a:r>
            <a:r>
              <a:rPr lang="en-US" i="0" dirty="0"/>
              <a:t>The candidate guide contains a list of the content of the exam, sample questions, topics to study and resources that are recommended for exam preparation.</a:t>
            </a:r>
            <a:endParaRPr lang="en-US" dirty="0"/>
          </a:p>
        </p:txBody>
      </p:sp>
      <p:sp>
        <p:nvSpPr>
          <p:cNvPr id="4" name="Slide Number Placeholder 3"/>
          <p:cNvSpPr>
            <a:spLocks noGrp="1"/>
          </p:cNvSpPr>
          <p:nvPr>
            <p:ph type="sldNum" sz="quarter" idx="5"/>
          </p:nvPr>
        </p:nvSpPr>
        <p:spPr/>
        <p:txBody>
          <a:bodyPr/>
          <a:lstStyle/>
          <a:p>
            <a:fld id="{2E8B8C31-5BB4-4922-ADD1-11092389073F}" type="slidenum">
              <a:rPr lang="en-US" smtClean="0"/>
              <a:t>9</a:t>
            </a:fld>
            <a:endParaRPr lang="en-US"/>
          </a:p>
        </p:txBody>
      </p:sp>
    </p:spTree>
    <p:extLst>
      <p:ext uri="{BB962C8B-B14F-4D97-AF65-F5344CB8AC3E}">
        <p14:creationId xmlns:p14="http://schemas.microsoft.com/office/powerpoint/2010/main" val="415401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must be renewed every 3 years. To renew, the nurse must take a free assessment exam on the NCC website that determines nurse competency of each topic. This assessment awards 5 hours CE credit. Following the assessment exam, an educational plan is generated for categories in which the nurse did not score well and the necessary number of CE hours the nurse must complete for renewal. The NCC website has modules available to fulfill the required CE. Each module costs $15 and gives 3 hours of CE credit.</a:t>
            </a:r>
          </a:p>
        </p:txBody>
      </p:sp>
      <p:sp>
        <p:nvSpPr>
          <p:cNvPr id="4" name="Slide Number Placeholder 3"/>
          <p:cNvSpPr>
            <a:spLocks noGrp="1"/>
          </p:cNvSpPr>
          <p:nvPr>
            <p:ph type="sldNum" sz="quarter" idx="5"/>
          </p:nvPr>
        </p:nvSpPr>
        <p:spPr/>
        <p:txBody>
          <a:bodyPr/>
          <a:lstStyle/>
          <a:p>
            <a:fld id="{2E8B8C31-5BB4-4922-ADD1-11092389073F}" type="slidenum">
              <a:rPr lang="en-US" smtClean="0"/>
              <a:t>10</a:t>
            </a:fld>
            <a:endParaRPr lang="en-US"/>
          </a:p>
        </p:txBody>
      </p:sp>
    </p:spTree>
    <p:extLst>
      <p:ext uri="{BB962C8B-B14F-4D97-AF65-F5344CB8AC3E}">
        <p14:creationId xmlns:p14="http://schemas.microsoft.com/office/powerpoint/2010/main" val="3138754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2/2/2025</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81409727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361759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94382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16736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2954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472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69483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77091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47155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516394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2/2/2025</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107805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2/2/2025</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45370042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cwebsite.org/" TargetMode="External"/><Relationship Id="rId2" Type="http://schemas.openxmlformats.org/officeDocument/2006/relationships/hyperlink" Target="https://doi.org/10.1097/nna.0000000000001009"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992C6-27E1-B2DA-A7C0-09F3C5558268}"/>
              </a:ext>
            </a:extLst>
          </p:cNvPr>
          <p:cNvSpPr>
            <a:spLocks noGrp="1"/>
          </p:cNvSpPr>
          <p:nvPr>
            <p:ph type="ctrTitle"/>
          </p:nvPr>
        </p:nvSpPr>
        <p:spPr>
          <a:xfrm>
            <a:off x="7587182" y="893935"/>
            <a:ext cx="3756670" cy="3339390"/>
          </a:xfrm>
        </p:spPr>
        <p:txBody>
          <a:bodyPr anchor="b">
            <a:normAutofit/>
          </a:bodyPr>
          <a:lstStyle/>
          <a:p>
            <a:r>
              <a:rPr lang="en-US" sz="6000" dirty="0"/>
              <a:t>RNC-NIC: </a:t>
            </a:r>
            <a:r>
              <a:rPr lang="en-US" sz="5300" dirty="0"/>
              <a:t>Neonatal ICU Certification</a:t>
            </a:r>
            <a:br>
              <a:rPr lang="en-US" sz="6000" dirty="0"/>
            </a:br>
            <a:endParaRPr lang="en-US" sz="6000" dirty="0"/>
          </a:p>
        </p:txBody>
      </p:sp>
      <p:sp>
        <p:nvSpPr>
          <p:cNvPr id="3" name="Subtitle 2">
            <a:extLst>
              <a:ext uri="{FF2B5EF4-FFF2-40B4-BE49-F238E27FC236}">
                <a16:creationId xmlns:a16="http://schemas.microsoft.com/office/drawing/2014/main" id="{3F0EB58A-1C35-58A1-9C05-742CF04891BE}"/>
              </a:ext>
            </a:extLst>
          </p:cNvPr>
          <p:cNvSpPr>
            <a:spLocks noGrp="1"/>
          </p:cNvSpPr>
          <p:nvPr>
            <p:ph type="subTitle" idx="1"/>
          </p:nvPr>
        </p:nvSpPr>
        <p:spPr>
          <a:xfrm>
            <a:off x="7587181" y="4021394"/>
            <a:ext cx="3756669" cy="2418735"/>
          </a:xfrm>
        </p:spPr>
        <p:txBody>
          <a:bodyPr anchor="t">
            <a:normAutofit fontScale="92500" lnSpcReduction="20000"/>
          </a:bodyPr>
          <a:lstStyle/>
          <a:p>
            <a:r>
              <a:rPr lang="en-US" dirty="0"/>
              <a:t>Leona Hillsgrove</a:t>
            </a:r>
          </a:p>
          <a:p>
            <a:endParaRPr lang="en-US" dirty="0"/>
          </a:p>
          <a:p>
            <a:r>
              <a:rPr lang="en-US" sz="2400" dirty="0"/>
              <a:t>NURC 4827: Leadership/Management in Healthcare</a:t>
            </a:r>
          </a:p>
          <a:p>
            <a:endParaRPr lang="en-US" sz="1800" dirty="0"/>
          </a:p>
          <a:p>
            <a:r>
              <a:rPr lang="en-US" dirty="0"/>
              <a:t>February 9, 2025</a:t>
            </a:r>
          </a:p>
        </p:txBody>
      </p:sp>
      <p:pic>
        <p:nvPicPr>
          <p:cNvPr id="4" name="Picture 3" descr="Low Angle View Of Clouds In Sky">
            <a:extLst>
              <a:ext uri="{FF2B5EF4-FFF2-40B4-BE49-F238E27FC236}">
                <a16:creationId xmlns:a16="http://schemas.microsoft.com/office/drawing/2014/main" id="{08BE70C6-66DB-E6FC-010F-6B4CC1FA9974}"/>
              </a:ext>
            </a:extLst>
          </p:cNvPr>
          <p:cNvPicPr>
            <a:picLocks noChangeAspect="1"/>
          </p:cNvPicPr>
          <p:nvPr/>
        </p:nvPicPr>
        <p:blipFill>
          <a:blip r:embed="rId2"/>
          <a:srcRect l="14717" r="16152" b="-1"/>
          <a:stretch/>
        </p:blipFill>
        <p:spPr>
          <a:xfrm>
            <a:off x="0" y="0"/>
            <a:ext cx="7102529" cy="6857990"/>
          </a:xfrm>
          <a:prstGeom prst="rect">
            <a:avLst/>
          </a:prstGeom>
        </p:spPr>
      </p:pic>
      <p:sp>
        <p:nvSpPr>
          <p:cNvPr id="11"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924116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tethoscope with cable making heart monitor shape">
            <a:extLst>
              <a:ext uri="{FF2B5EF4-FFF2-40B4-BE49-F238E27FC236}">
                <a16:creationId xmlns:a16="http://schemas.microsoft.com/office/drawing/2014/main" id="{49EF8B91-0613-F5F8-9F50-761B8D124EC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1305" y="1748413"/>
            <a:ext cx="4551904" cy="3587262"/>
          </a:xfrm>
        </p:spPr>
      </p:pic>
      <p:sp>
        <p:nvSpPr>
          <p:cNvPr id="3" name="Content Placeholder 2">
            <a:extLst>
              <a:ext uri="{FF2B5EF4-FFF2-40B4-BE49-F238E27FC236}">
                <a16:creationId xmlns:a16="http://schemas.microsoft.com/office/drawing/2014/main" id="{060BC6AB-E4A3-98B9-5DDD-845C08EC0163}"/>
              </a:ext>
            </a:extLst>
          </p:cNvPr>
          <p:cNvSpPr>
            <a:spLocks noGrp="1"/>
          </p:cNvSpPr>
          <p:nvPr>
            <p:ph sz="half" idx="2"/>
          </p:nvPr>
        </p:nvSpPr>
        <p:spPr>
          <a:xfrm>
            <a:off x="5184647" y="1215851"/>
            <a:ext cx="6564440" cy="5541664"/>
          </a:xfrm>
        </p:spPr>
        <p:txBody>
          <a:bodyPr>
            <a:normAutofit lnSpcReduction="10000"/>
          </a:bodyPr>
          <a:lstStyle/>
          <a:p>
            <a:pPr marL="0" indent="0">
              <a:lnSpc>
                <a:spcPct val="100000"/>
              </a:lnSpc>
              <a:buNone/>
            </a:pPr>
            <a:r>
              <a:rPr lang="en-US" sz="2600" dirty="0"/>
              <a:t>* </a:t>
            </a:r>
            <a:r>
              <a:rPr lang="en-US" sz="2800" dirty="0"/>
              <a:t>Certification Lasts 3 years</a:t>
            </a:r>
          </a:p>
          <a:p>
            <a:pPr>
              <a:lnSpc>
                <a:spcPct val="100000"/>
              </a:lnSpc>
            </a:pPr>
            <a:endParaRPr lang="en-US" sz="2800" dirty="0"/>
          </a:p>
          <a:p>
            <a:pPr marL="0" indent="0">
              <a:lnSpc>
                <a:spcPct val="100000"/>
              </a:lnSpc>
              <a:buNone/>
            </a:pPr>
            <a:r>
              <a:rPr lang="en-US" sz="2800" dirty="0"/>
              <a:t>* Assessment Exam</a:t>
            </a:r>
          </a:p>
          <a:p>
            <a:pPr>
              <a:lnSpc>
                <a:spcPct val="100000"/>
              </a:lnSpc>
            </a:pPr>
            <a:endParaRPr lang="en-US" sz="2800" dirty="0"/>
          </a:p>
          <a:p>
            <a:pPr marL="0" indent="0">
              <a:lnSpc>
                <a:spcPct val="100000"/>
              </a:lnSpc>
              <a:buNone/>
            </a:pPr>
            <a:r>
              <a:rPr lang="en-US" sz="2800" dirty="0"/>
              <a:t>* Educational Plan</a:t>
            </a:r>
          </a:p>
          <a:p>
            <a:pPr>
              <a:lnSpc>
                <a:spcPct val="100000"/>
              </a:lnSpc>
            </a:pPr>
            <a:endParaRPr lang="en-US" sz="2800" dirty="0"/>
          </a:p>
          <a:p>
            <a:pPr marL="0" indent="0">
              <a:lnSpc>
                <a:spcPct val="100000"/>
              </a:lnSpc>
              <a:buNone/>
            </a:pPr>
            <a:r>
              <a:rPr lang="en-US" sz="2800" dirty="0"/>
              <a:t>* Continuing Education Modules</a:t>
            </a:r>
          </a:p>
          <a:p>
            <a:pPr>
              <a:lnSpc>
                <a:spcPct val="100000"/>
              </a:lnSpc>
            </a:pPr>
            <a:endParaRPr lang="en-US" sz="2800" dirty="0"/>
          </a:p>
          <a:p>
            <a:pPr marL="0" indent="0">
              <a:lnSpc>
                <a:spcPct val="100000"/>
              </a:lnSpc>
              <a:buNone/>
            </a:pPr>
            <a:r>
              <a:rPr lang="en-US" sz="2800" dirty="0"/>
              <a:t>* $15 for 3 hours Continuing Education</a:t>
            </a:r>
          </a:p>
          <a:p>
            <a:pPr marL="0" indent="0">
              <a:buNone/>
            </a:pPr>
            <a:endParaRPr lang="en-US" sz="2800" dirty="0"/>
          </a:p>
          <a:p>
            <a:pPr marL="0" indent="0">
              <a:buNone/>
            </a:pPr>
            <a:r>
              <a:rPr lang="en-US" sz="1500" i="0" dirty="0">
                <a:latin typeface="+mn-lt"/>
              </a:rPr>
              <a:t>(</a:t>
            </a:r>
            <a:r>
              <a:rPr lang="en-US" sz="1500" i="0" dirty="0" err="1">
                <a:latin typeface="+mn-lt"/>
              </a:rPr>
              <a:t>Dierkes</a:t>
            </a:r>
            <a:r>
              <a:rPr lang="en-US" sz="1500" i="0" dirty="0">
                <a:latin typeface="+mn-lt"/>
              </a:rPr>
              <a:t> et al., 2022; National Certification Corporation, 2025)</a:t>
            </a:r>
            <a:endParaRPr lang="en-US" sz="1500" dirty="0"/>
          </a:p>
          <a:p>
            <a:pPr marL="0" indent="0">
              <a:buNone/>
            </a:pPr>
            <a:endParaRPr lang="en-US" sz="2600" dirty="0"/>
          </a:p>
        </p:txBody>
      </p:sp>
      <p:sp>
        <p:nvSpPr>
          <p:cNvPr id="4" name="Title 3">
            <a:extLst>
              <a:ext uri="{FF2B5EF4-FFF2-40B4-BE49-F238E27FC236}">
                <a16:creationId xmlns:a16="http://schemas.microsoft.com/office/drawing/2014/main" id="{6DEEBE90-12DD-6799-7098-B1BD66FEBAEF}"/>
              </a:ext>
            </a:extLst>
          </p:cNvPr>
          <p:cNvSpPr>
            <a:spLocks noGrp="1"/>
          </p:cNvSpPr>
          <p:nvPr>
            <p:ph type="title"/>
          </p:nvPr>
        </p:nvSpPr>
        <p:spPr>
          <a:xfrm>
            <a:off x="758952" y="100485"/>
            <a:ext cx="10846894" cy="693335"/>
          </a:xfrm>
        </p:spPr>
        <p:txBody>
          <a:bodyPr>
            <a:noAutofit/>
          </a:bodyPr>
          <a:lstStyle/>
          <a:p>
            <a:pPr algn="ctr"/>
            <a:r>
              <a:rPr lang="en-US" sz="4400" b="1" dirty="0"/>
              <a:t>How to Renew Certification</a:t>
            </a:r>
          </a:p>
        </p:txBody>
      </p:sp>
    </p:spTree>
    <p:extLst>
      <p:ext uri="{BB962C8B-B14F-4D97-AF65-F5344CB8AC3E}">
        <p14:creationId xmlns:p14="http://schemas.microsoft.com/office/powerpoint/2010/main" val="3932546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tacks of gold coins">
            <a:extLst>
              <a:ext uri="{FF2B5EF4-FFF2-40B4-BE49-F238E27FC236}">
                <a16:creationId xmlns:a16="http://schemas.microsoft.com/office/drawing/2014/main" id="{C37ABA5A-188B-227A-F2B3-F02C44A7CD6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4497" y="2019719"/>
            <a:ext cx="4196874" cy="3175279"/>
          </a:xfrm>
        </p:spPr>
      </p:pic>
      <p:sp>
        <p:nvSpPr>
          <p:cNvPr id="3" name="Content Placeholder 2">
            <a:extLst>
              <a:ext uri="{FF2B5EF4-FFF2-40B4-BE49-F238E27FC236}">
                <a16:creationId xmlns:a16="http://schemas.microsoft.com/office/drawing/2014/main" id="{DDD3BE3B-5174-8417-659B-E40062F42B2D}"/>
              </a:ext>
            </a:extLst>
          </p:cNvPr>
          <p:cNvSpPr>
            <a:spLocks noGrp="1"/>
          </p:cNvSpPr>
          <p:nvPr>
            <p:ph sz="half" idx="2"/>
          </p:nvPr>
        </p:nvSpPr>
        <p:spPr>
          <a:xfrm>
            <a:off x="5174599" y="1668025"/>
            <a:ext cx="6245351" cy="4943789"/>
          </a:xfrm>
        </p:spPr>
        <p:txBody>
          <a:bodyPr>
            <a:normAutofit lnSpcReduction="10000"/>
          </a:bodyPr>
          <a:lstStyle/>
          <a:p>
            <a:pPr marL="0" indent="0">
              <a:buNone/>
            </a:pPr>
            <a:r>
              <a:rPr lang="en-US" sz="2400" dirty="0"/>
              <a:t>*  Maintenance Fees Depend on CE Hours</a:t>
            </a:r>
          </a:p>
          <a:p>
            <a:endParaRPr lang="en-US" sz="2400" dirty="0"/>
          </a:p>
          <a:p>
            <a:pPr marL="0" indent="0">
              <a:buNone/>
            </a:pPr>
            <a:r>
              <a:rPr lang="en-US" sz="2400" dirty="0"/>
              <a:t>*  15 CE Hours: $80 Maintenance  Fee</a:t>
            </a:r>
          </a:p>
          <a:p>
            <a:endParaRPr lang="en-US" sz="2400" dirty="0"/>
          </a:p>
          <a:p>
            <a:pPr marL="0" indent="0">
              <a:buNone/>
            </a:pPr>
            <a:r>
              <a:rPr lang="en-US" sz="2400" dirty="0"/>
              <a:t>*  30 CE Hours: $70 Maintenance Fee</a:t>
            </a:r>
          </a:p>
          <a:p>
            <a:endParaRPr lang="en-US" sz="2400" dirty="0"/>
          </a:p>
          <a:p>
            <a:pPr marL="0" indent="0">
              <a:buNone/>
            </a:pPr>
            <a:r>
              <a:rPr lang="en-US" sz="2400" dirty="0"/>
              <a:t>*  45 CE Hours: $60 Maintenance Fee</a:t>
            </a:r>
          </a:p>
          <a:p>
            <a:endParaRPr lang="en-US" sz="2400" dirty="0"/>
          </a:p>
          <a:p>
            <a:pPr marL="0" indent="0">
              <a:buNone/>
            </a:pPr>
            <a:endParaRPr lang="en-US" sz="2400" dirty="0"/>
          </a:p>
          <a:p>
            <a:pPr marL="0" indent="0">
              <a:buNone/>
            </a:pPr>
            <a:endParaRPr lang="en-US" sz="1600" i="0" dirty="0">
              <a:latin typeface="+mn-lt"/>
            </a:endParaRPr>
          </a:p>
          <a:p>
            <a:pPr marL="0" indent="0">
              <a:buNone/>
            </a:pPr>
            <a:r>
              <a:rPr lang="en-US" sz="1600" i="0" dirty="0">
                <a:latin typeface="+mn-lt"/>
              </a:rPr>
              <a:t>(</a:t>
            </a:r>
            <a:r>
              <a:rPr lang="en-US" sz="1600" i="0" dirty="0" err="1">
                <a:latin typeface="+mn-lt"/>
              </a:rPr>
              <a:t>Dierkes</a:t>
            </a:r>
            <a:r>
              <a:rPr lang="en-US" sz="1600" i="0" dirty="0">
                <a:latin typeface="+mn-lt"/>
              </a:rPr>
              <a:t> et al., 2022; National Certification Corporation, 2025)</a:t>
            </a:r>
            <a:endParaRPr lang="en-US" sz="1600" dirty="0"/>
          </a:p>
          <a:p>
            <a:pPr marL="0" indent="0">
              <a:buNone/>
            </a:pPr>
            <a:endParaRPr lang="en-US" sz="2400" dirty="0"/>
          </a:p>
        </p:txBody>
      </p:sp>
      <p:sp>
        <p:nvSpPr>
          <p:cNvPr id="4" name="Title 3">
            <a:extLst>
              <a:ext uri="{FF2B5EF4-FFF2-40B4-BE49-F238E27FC236}">
                <a16:creationId xmlns:a16="http://schemas.microsoft.com/office/drawing/2014/main" id="{3D0AF40A-0418-27CC-C2E2-CB0632EECC9D}"/>
              </a:ext>
            </a:extLst>
          </p:cNvPr>
          <p:cNvSpPr>
            <a:spLocks noGrp="1"/>
          </p:cNvSpPr>
          <p:nvPr>
            <p:ph type="title"/>
          </p:nvPr>
        </p:nvSpPr>
        <p:spPr>
          <a:xfrm>
            <a:off x="758952" y="90436"/>
            <a:ext cx="10555492" cy="934496"/>
          </a:xfrm>
        </p:spPr>
        <p:txBody>
          <a:bodyPr>
            <a:normAutofit/>
          </a:bodyPr>
          <a:lstStyle/>
          <a:p>
            <a:pPr algn="ctr"/>
            <a:r>
              <a:rPr lang="en-US" sz="4400" b="1" dirty="0"/>
              <a:t>$$ Costs for Renewal $$</a:t>
            </a:r>
          </a:p>
        </p:txBody>
      </p:sp>
    </p:spTree>
    <p:extLst>
      <p:ext uri="{BB962C8B-B14F-4D97-AF65-F5344CB8AC3E}">
        <p14:creationId xmlns:p14="http://schemas.microsoft.com/office/powerpoint/2010/main" val="3214185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948B-01D2-561C-EBB9-BEF93AFB42EA}"/>
              </a:ext>
            </a:extLst>
          </p:cNvPr>
          <p:cNvSpPr>
            <a:spLocks noGrp="1"/>
          </p:cNvSpPr>
          <p:nvPr>
            <p:ph type="title"/>
          </p:nvPr>
        </p:nvSpPr>
        <p:spPr>
          <a:xfrm>
            <a:off x="763051" y="401934"/>
            <a:ext cx="10666949" cy="999811"/>
          </a:xfrm>
        </p:spPr>
        <p:txBody>
          <a:bodyPr>
            <a:normAutofit/>
          </a:bodyPr>
          <a:lstStyle/>
          <a:p>
            <a:pPr algn="ctr"/>
            <a:r>
              <a:rPr lang="en-US" sz="4400" b="1" dirty="0"/>
              <a:t>References</a:t>
            </a:r>
          </a:p>
        </p:txBody>
      </p:sp>
      <p:sp>
        <p:nvSpPr>
          <p:cNvPr id="3" name="Text Placeholder 2">
            <a:extLst>
              <a:ext uri="{FF2B5EF4-FFF2-40B4-BE49-F238E27FC236}">
                <a16:creationId xmlns:a16="http://schemas.microsoft.com/office/drawing/2014/main" id="{ECDA5083-8608-4A99-DE9B-FC91CF822613}"/>
              </a:ext>
            </a:extLst>
          </p:cNvPr>
          <p:cNvSpPr>
            <a:spLocks noGrp="1"/>
          </p:cNvSpPr>
          <p:nvPr>
            <p:ph type="body" idx="1"/>
          </p:nvPr>
        </p:nvSpPr>
        <p:spPr>
          <a:xfrm>
            <a:off x="757901" y="685666"/>
            <a:ext cx="10671048" cy="4662434"/>
          </a:xfrm>
        </p:spPr>
        <p:txBody>
          <a:bodyPr/>
          <a:lstStyle/>
          <a:p>
            <a:pPr marL="457200" marR="0" indent="-457200">
              <a:lnSpc>
                <a:spcPct val="150000"/>
              </a:lnSpc>
            </a:pPr>
            <a:r>
              <a:rPr lang="en-US" sz="1800" i="0" dirty="0" err="1">
                <a:effectLst/>
                <a:latin typeface="Lato" panose="020F0502020204030203" pitchFamily="34" charset="0"/>
                <a:ea typeface="Times New Roman" panose="02020603050405020304" pitchFamily="18" charset="0"/>
              </a:rPr>
              <a:t>Dierkes</a:t>
            </a:r>
            <a:r>
              <a:rPr lang="en-US" sz="1800" i="0" dirty="0">
                <a:effectLst/>
                <a:latin typeface="Lato" panose="020F0502020204030203" pitchFamily="34" charset="0"/>
                <a:ea typeface="Times New Roman" panose="02020603050405020304" pitchFamily="18" charset="0"/>
              </a:rPr>
              <a:t>, A. M., </a:t>
            </a:r>
            <a:r>
              <a:rPr lang="en-US" sz="1800" i="0" dirty="0" err="1">
                <a:effectLst/>
                <a:latin typeface="Lato" panose="020F0502020204030203" pitchFamily="34" charset="0"/>
                <a:ea typeface="Times New Roman" panose="02020603050405020304" pitchFamily="18" charset="0"/>
              </a:rPr>
              <a:t>Schlak</a:t>
            </a:r>
            <a:r>
              <a:rPr lang="en-US" sz="1800" i="0" dirty="0">
                <a:effectLst/>
                <a:latin typeface="Lato" panose="020F0502020204030203" pitchFamily="34" charset="0"/>
                <a:ea typeface="Times New Roman" panose="02020603050405020304" pitchFamily="18" charset="0"/>
              </a:rPr>
              <a:t>, A. E., French, R., McHugh, M. D., &amp; Aiken, L. (2021). Why some nurses obtain specialty certification and others do not. </a:t>
            </a:r>
            <a:r>
              <a:rPr lang="en-US" sz="1800" i="1" dirty="0">
                <a:effectLst/>
                <a:latin typeface="Lato" panose="020F0502020204030203" pitchFamily="34" charset="0"/>
                <a:ea typeface="Times New Roman" panose="02020603050405020304" pitchFamily="18" charset="0"/>
              </a:rPr>
              <a:t>JONA: The Journal of Nursing Administration</a:t>
            </a:r>
            <a:r>
              <a:rPr lang="en-US" sz="1800" dirty="0">
                <a:effectLst/>
                <a:latin typeface="Lato" panose="020F0502020204030203" pitchFamily="34" charset="0"/>
                <a:ea typeface="Times New Roman" panose="02020603050405020304" pitchFamily="18" charset="0"/>
              </a:rPr>
              <a:t>, </a:t>
            </a:r>
            <a:r>
              <a:rPr lang="en-US" sz="1800" i="1" dirty="0">
                <a:effectLst/>
                <a:latin typeface="Lato" panose="020F0502020204030203" pitchFamily="34" charset="0"/>
                <a:ea typeface="Times New Roman" panose="02020603050405020304" pitchFamily="18" charset="0"/>
              </a:rPr>
              <a:t>51</a:t>
            </a:r>
            <a:r>
              <a:rPr lang="en-US" sz="1800" dirty="0">
                <a:effectLst/>
                <a:latin typeface="Lato" panose="020F0502020204030203" pitchFamily="34" charset="0"/>
                <a:ea typeface="Times New Roman" panose="02020603050405020304" pitchFamily="18" charset="0"/>
              </a:rPr>
              <a:t>(5), </a:t>
            </a:r>
            <a:r>
              <a:rPr lang="en-US" sz="1800" i="0" dirty="0">
                <a:effectLst/>
                <a:latin typeface="Lato" panose="020F0502020204030203" pitchFamily="34" charset="0"/>
                <a:ea typeface="Times New Roman" panose="02020603050405020304" pitchFamily="18" charset="0"/>
              </a:rPr>
              <a:t>249–256. </a:t>
            </a:r>
            <a:r>
              <a:rPr lang="en-US" sz="1800" i="0" u="sng" dirty="0">
                <a:solidFill>
                  <a:srgbClr val="467886"/>
                </a:solidFill>
                <a:effectLst/>
                <a:latin typeface="Lato" panose="020F0502020204030203" pitchFamily="34" charset="0"/>
                <a:ea typeface="Times New Roman" panose="02020603050405020304" pitchFamily="18" charset="0"/>
                <a:hlinkClick r:id="rId2"/>
              </a:rPr>
              <a:t>https://doi.org/10.1097/nna.0000000000001009</a:t>
            </a:r>
            <a:r>
              <a:rPr lang="en-US" sz="1800" i="0" dirty="0">
                <a:effectLst/>
                <a:latin typeface="Lato" panose="020F0502020204030203" pitchFamily="34" charset="0"/>
                <a:ea typeface="Times New Roman" panose="02020603050405020304" pitchFamily="18" charset="0"/>
              </a:rPr>
              <a:t> </a:t>
            </a:r>
          </a:p>
          <a:p>
            <a:pPr>
              <a:lnSpc>
                <a:spcPct val="150000"/>
              </a:lnSpc>
            </a:pPr>
            <a:endParaRPr lang="en-US" sz="1800" dirty="0">
              <a:latin typeface="Times New Roman" panose="02020603050405020304" pitchFamily="18" charset="0"/>
              <a:ea typeface="Aptos" panose="020B0004020202020204" pitchFamily="34" charset="0"/>
            </a:endParaRPr>
          </a:p>
          <a:p>
            <a:pPr>
              <a:lnSpc>
                <a:spcPct val="150000"/>
              </a:lnSpc>
            </a:pPr>
            <a:r>
              <a:rPr lang="en-US" sz="1800" i="0" dirty="0">
                <a:effectLst/>
                <a:latin typeface="Lato" panose="020F0502020204030203" pitchFamily="34" charset="0"/>
                <a:ea typeface="Aptos" panose="020B0004020202020204" pitchFamily="34" charset="0"/>
                <a:cs typeface="Times New Roman" panose="02020603050405020304" pitchFamily="18" charset="0"/>
              </a:rPr>
              <a:t>National Certification Corporation. (2025). </a:t>
            </a:r>
            <a:r>
              <a:rPr lang="en-US" sz="1800" dirty="0">
                <a:effectLst/>
                <a:latin typeface="Lato" panose="020F0502020204030203" pitchFamily="34" charset="0"/>
                <a:ea typeface="Aptos" panose="020B0004020202020204" pitchFamily="34" charset="0"/>
                <a:cs typeface="Times New Roman" panose="02020603050405020304" pitchFamily="18" charset="0"/>
              </a:rPr>
              <a:t>Home. </a:t>
            </a:r>
            <a:r>
              <a:rPr lang="en-US" sz="1800" i="0" dirty="0">
                <a:effectLst/>
                <a:latin typeface="Lato" panose="020F0502020204030203" pitchFamily="34" charset="0"/>
                <a:ea typeface="Aptos" panose="020B0004020202020204" pitchFamily="34" charset="0"/>
                <a:cs typeface="Times New Roman" panose="02020603050405020304" pitchFamily="18" charset="0"/>
              </a:rPr>
              <a:t>National Certification Corporation.    	</a:t>
            </a:r>
            <a:r>
              <a:rPr lang="en-US" sz="1800" i="0" u="sng" dirty="0">
                <a:solidFill>
                  <a:srgbClr val="467886"/>
                </a:solidFill>
                <a:effectLst/>
                <a:latin typeface="Lato" panose="020F0502020204030203" pitchFamily="34" charset="0"/>
                <a:ea typeface="Aptos" panose="020B0004020202020204" pitchFamily="34" charset="0"/>
                <a:cs typeface="Times New Roman" panose="02020603050405020304" pitchFamily="18" charset="0"/>
                <a:hlinkClick r:id="rId3"/>
              </a:rPr>
              <a:t>https://www.nccwebsite.org/</a:t>
            </a:r>
            <a:endParaRPr lang="en-US" i="0" dirty="0"/>
          </a:p>
        </p:txBody>
      </p:sp>
    </p:spTree>
    <p:extLst>
      <p:ext uri="{BB962C8B-B14F-4D97-AF65-F5344CB8AC3E}">
        <p14:creationId xmlns:p14="http://schemas.microsoft.com/office/powerpoint/2010/main" val="2231348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5AC6-A20A-E96E-A30D-6FD5A4021B67}"/>
              </a:ext>
            </a:extLst>
          </p:cNvPr>
          <p:cNvSpPr>
            <a:spLocks noGrp="1"/>
          </p:cNvSpPr>
          <p:nvPr>
            <p:ph type="title"/>
          </p:nvPr>
        </p:nvSpPr>
        <p:spPr>
          <a:xfrm>
            <a:off x="5556739" y="1769373"/>
            <a:ext cx="6471138" cy="4852654"/>
          </a:xfrm>
        </p:spPr>
        <p:txBody>
          <a:bodyPr>
            <a:normAutofit fontScale="90000"/>
          </a:bodyPr>
          <a:lstStyle/>
          <a:p>
            <a:r>
              <a:rPr lang="en-US" sz="3200" i="0" dirty="0">
                <a:latin typeface="+mn-lt"/>
                <a:ea typeface="Lato ExtraBold" panose="020F0502020204030204" pitchFamily="34" charset="0"/>
                <a:cs typeface="Lato ExtraBold" panose="020F0502020204030204" pitchFamily="34" charset="0"/>
              </a:rPr>
              <a:t>* Demonstrates competency </a:t>
            </a:r>
            <a:br>
              <a:rPr lang="en-US" sz="3200" i="0" dirty="0">
                <a:latin typeface="+mn-lt"/>
                <a:ea typeface="Lato ExtraBold" panose="020F0502020204030204" pitchFamily="34" charset="0"/>
                <a:cs typeface="Lato ExtraBold" panose="020F0502020204030204" pitchFamily="34" charset="0"/>
              </a:rPr>
            </a:br>
            <a:r>
              <a:rPr lang="en-US" sz="3200" i="0" dirty="0">
                <a:latin typeface="+mn-lt"/>
                <a:ea typeface="Lato ExtraBold" panose="020F0502020204030204" pitchFamily="34" charset="0"/>
                <a:cs typeface="Lato ExtraBold" panose="020F0502020204030204" pitchFamily="34" charset="0"/>
              </a:rPr>
              <a:t>   of nurses caring for newborn</a:t>
            </a:r>
            <a:br>
              <a:rPr lang="en-US" sz="3200" i="0" dirty="0">
                <a:latin typeface="+mn-lt"/>
                <a:ea typeface="Lato ExtraBold" panose="020F0502020204030204" pitchFamily="34" charset="0"/>
                <a:cs typeface="Lato ExtraBold" panose="020F0502020204030204" pitchFamily="34" charset="0"/>
              </a:rPr>
            </a:br>
            <a:r>
              <a:rPr lang="en-US" sz="3200" i="0" dirty="0">
                <a:latin typeface="+mn-lt"/>
                <a:ea typeface="Lato ExtraBold" panose="020F0502020204030204" pitchFamily="34" charset="0"/>
                <a:cs typeface="Lato ExtraBold" panose="020F0502020204030204" pitchFamily="34" charset="0"/>
              </a:rPr>
              <a:t>   infants in Neonatal Intensive</a:t>
            </a:r>
            <a:br>
              <a:rPr lang="en-US" sz="3200" i="0" dirty="0">
                <a:latin typeface="+mn-lt"/>
                <a:ea typeface="Lato ExtraBold" panose="020F0502020204030204" pitchFamily="34" charset="0"/>
                <a:cs typeface="Lato ExtraBold" panose="020F0502020204030204" pitchFamily="34" charset="0"/>
              </a:rPr>
            </a:br>
            <a:r>
              <a:rPr lang="en-US" sz="3200" i="0" dirty="0">
                <a:latin typeface="+mn-lt"/>
                <a:ea typeface="Lato ExtraBold" panose="020F0502020204030204" pitchFamily="34" charset="0"/>
                <a:cs typeface="Lato ExtraBold" panose="020F0502020204030204" pitchFamily="34" charset="0"/>
              </a:rPr>
              <a:t>   Care Unit</a:t>
            </a:r>
            <a:br>
              <a:rPr lang="en-US" sz="3200" i="0" dirty="0">
                <a:latin typeface="+mn-lt"/>
                <a:ea typeface="Lato ExtraBold" panose="020F0502020204030204" pitchFamily="34" charset="0"/>
                <a:cs typeface="Lato ExtraBold" panose="020F0502020204030204" pitchFamily="34" charset="0"/>
              </a:rPr>
            </a:br>
            <a:br>
              <a:rPr lang="en-US" sz="3200" i="0" dirty="0">
                <a:latin typeface="+mn-lt"/>
                <a:ea typeface="Lato ExtraBold" panose="020F0502020204030204" pitchFamily="34" charset="0"/>
                <a:cs typeface="Lato ExtraBold" panose="020F0502020204030204" pitchFamily="34" charset="0"/>
              </a:rPr>
            </a:br>
            <a:r>
              <a:rPr lang="en-US" sz="3200" i="0" dirty="0">
                <a:latin typeface="+mn-lt"/>
                <a:ea typeface="Lato ExtraBold" panose="020F0502020204030204" pitchFamily="34" charset="0"/>
                <a:cs typeface="Lato ExtraBold" panose="020F0502020204030204" pitchFamily="34" charset="0"/>
              </a:rPr>
              <a:t>* Most vulnerable patients</a:t>
            </a:r>
            <a:br>
              <a:rPr lang="en-US" sz="3200" i="0" dirty="0">
                <a:latin typeface="+mn-lt"/>
                <a:ea typeface="Lato ExtraBold" panose="020F0502020204030204" pitchFamily="34" charset="0"/>
                <a:cs typeface="Lato ExtraBold" panose="020F0502020204030204" pitchFamily="34" charset="0"/>
              </a:rPr>
            </a:br>
            <a:br>
              <a:rPr lang="en-US" sz="3200" i="0" dirty="0">
                <a:latin typeface="+mn-lt"/>
                <a:ea typeface="Lato ExtraBold" panose="020F0502020204030204" pitchFamily="34" charset="0"/>
                <a:cs typeface="Lato ExtraBold" panose="020F0502020204030204" pitchFamily="34" charset="0"/>
              </a:rPr>
            </a:br>
            <a:r>
              <a:rPr lang="en-US" sz="3200" i="0" dirty="0">
                <a:latin typeface="+mn-lt"/>
                <a:ea typeface="Lato ExtraBold" panose="020F0502020204030204" pitchFamily="34" charset="0"/>
                <a:cs typeface="Lato ExtraBold" panose="020F0502020204030204" pitchFamily="34" charset="0"/>
              </a:rPr>
              <a:t>* Dedication of Nurses</a:t>
            </a:r>
            <a:br>
              <a:rPr lang="en-US" sz="3200" i="0" dirty="0">
                <a:latin typeface="+mn-lt"/>
              </a:rPr>
            </a:br>
            <a:br>
              <a:rPr lang="en-US" sz="3200" i="0" dirty="0">
                <a:latin typeface="+mn-lt"/>
              </a:rPr>
            </a:br>
            <a:br>
              <a:rPr lang="en-US" sz="3200" i="0" dirty="0"/>
            </a:br>
            <a:br>
              <a:rPr lang="en-US" sz="3200" i="0" dirty="0"/>
            </a:br>
            <a:r>
              <a:rPr lang="en-US" sz="1700" i="0" dirty="0">
                <a:latin typeface="+mn-lt"/>
              </a:rPr>
              <a:t>(</a:t>
            </a:r>
            <a:r>
              <a:rPr lang="en-US" sz="1700" i="0" dirty="0" err="1">
                <a:latin typeface="+mn-lt"/>
              </a:rPr>
              <a:t>Dierkes</a:t>
            </a:r>
            <a:r>
              <a:rPr lang="en-US" sz="1700" i="0" dirty="0">
                <a:latin typeface="+mn-lt"/>
              </a:rPr>
              <a:t> et al., 2022; National Certification Corporation, 2025)</a:t>
            </a:r>
            <a:endParaRPr lang="en-US" sz="1700" i="0" dirty="0"/>
          </a:p>
        </p:txBody>
      </p:sp>
      <p:sp>
        <p:nvSpPr>
          <p:cNvPr id="3" name="Text Placeholder 2">
            <a:extLst>
              <a:ext uri="{FF2B5EF4-FFF2-40B4-BE49-F238E27FC236}">
                <a16:creationId xmlns:a16="http://schemas.microsoft.com/office/drawing/2014/main" id="{AED6EB81-E1DC-C88A-F39A-F68216D7F43F}"/>
              </a:ext>
            </a:extLst>
          </p:cNvPr>
          <p:cNvSpPr>
            <a:spLocks noGrp="1"/>
          </p:cNvSpPr>
          <p:nvPr>
            <p:ph type="body" idx="1"/>
          </p:nvPr>
        </p:nvSpPr>
        <p:spPr>
          <a:xfrm>
            <a:off x="758952" y="235974"/>
            <a:ext cx="10671048" cy="845574"/>
          </a:xfrm>
        </p:spPr>
        <p:txBody>
          <a:bodyPr>
            <a:normAutofit/>
          </a:bodyPr>
          <a:lstStyle/>
          <a:p>
            <a:pPr algn="ctr"/>
            <a:r>
              <a:rPr lang="en-US" sz="4400" b="1" dirty="0">
                <a:latin typeface="+mj-lt"/>
                <a:ea typeface="Lato ExtraBold" panose="020F0502020204030203" pitchFamily="34" charset="0"/>
                <a:cs typeface="Lato ExtraBold" panose="020F0502020204030203" pitchFamily="34" charset="0"/>
              </a:rPr>
              <a:t>RNC-NIC: What is it?</a:t>
            </a:r>
          </a:p>
        </p:txBody>
      </p:sp>
      <p:pic>
        <p:nvPicPr>
          <p:cNvPr id="5" name="Picture 4" descr="Newborn yawning in hospital bassinet">
            <a:extLst>
              <a:ext uri="{FF2B5EF4-FFF2-40B4-BE49-F238E27FC236}">
                <a16:creationId xmlns:a16="http://schemas.microsoft.com/office/drawing/2014/main" id="{5B46DB98-A9BA-9C2B-527B-4DFC3953E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57" y="1524000"/>
            <a:ext cx="5085113" cy="3795252"/>
          </a:xfrm>
          <a:prstGeom prst="rect">
            <a:avLst/>
          </a:prstGeom>
        </p:spPr>
      </p:pic>
    </p:spTree>
    <p:extLst>
      <p:ext uri="{BB962C8B-B14F-4D97-AF65-F5344CB8AC3E}">
        <p14:creationId xmlns:p14="http://schemas.microsoft.com/office/powerpoint/2010/main" val="119821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5409-B4EC-A03A-D17A-FD5A874DE783}"/>
              </a:ext>
            </a:extLst>
          </p:cNvPr>
          <p:cNvSpPr>
            <a:spLocks noGrp="1"/>
          </p:cNvSpPr>
          <p:nvPr>
            <p:ph type="title"/>
          </p:nvPr>
        </p:nvSpPr>
        <p:spPr>
          <a:xfrm>
            <a:off x="5094514" y="1929283"/>
            <a:ext cx="6415873" cy="4772967"/>
          </a:xfrm>
        </p:spPr>
        <p:txBody>
          <a:bodyPr>
            <a:normAutofit fontScale="90000"/>
          </a:bodyPr>
          <a:lstStyle/>
          <a:p>
            <a:r>
              <a:rPr lang="en-US" sz="2900" i="0" dirty="0">
                <a:latin typeface="+mn-lt"/>
              </a:rPr>
              <a:t>* </a:t>
            </a:r>
            <a:r>
              <a:rPr lang="en-US" sz="3200" i="0" dirty="0">
                <a:latin typeface="+mn-lt"/>
              </a:rPr>
              <a:t>Increased level of patient care</a:t>
            </a:r>
            <a:br>
              <a:rPr lang="en-US" sz="3200" i="0" dirty="0">
                <a:latin typeface="+mn-lt"/>
              </a:rPr>
            </a:br>
            <a:br>
              <a:rPr lang="en-US" sz="3200" i="0" dirty="0">
                <a:latin typeface="+mn-lt"/>
              </a:rPr>
            </a:br>
            <a:r>
              <a:rPr lang="en-US" sz="3200" i="0" dirty="0">
                <a:latin typeface="+mn-lt"/>
              </a:rPr>
              <a:t>* Lower infection levels</a:t>
            </a:r>
            <a:br>
              <a:rPr lang="en-US" sz="3200" i="0" dirty="0">
                <a:latin typeface="+mn-lt"/>
              </a:rPr>
            </a:br>
            <a:br>
              <a:rPr lang="en-US" sz="3200" i="0" dirty="0">
                <a:latin typeface="+mn-lt"/>
              </a:rPr>
            </a:br>
            <a:r>
              <a:rPr lang="en-US" sz="3200" i="0" dirty="0">
                <a:latin typeface="+mn-lt"/>
              </a:rPr>
              <a:t>* Improved safety</a:t>
            </a:r>
            <a:br>
              <a:rPr lang="en-US" sz="3200" i="0" dirty="0">
                <a:latin typeface="+mn-lt"/>
              </a:rPr>
            </a:br>
            <a:br>
              <a:rPr lang="en-US" sz="3200" i="0" dirty="0">
                <a:latin typeface="+mn-lt"/>
              </a:rPr>
            </a:br>
            <a:r>
              <a:rPr lang="en-US" sz="3200" i="0" dirty="0">
                <a:latin typeface="+mn-lt"/>
              </a:rPr>
              <a:t>* Better physical outcomes</a:t>
            </a:r>
            <a:br>
              <a:rPr lang="en-US" sz="3200" i="0" dirty="0">
                <a:latin typeface="+mn-lt"/>
              </a:rPr>
            </a:br>
            <a:br>
              <a:rPr lang="en-US" sz="3200" i="0" dirty="0">
                <a:latin typeface="+mn-lt"/>
              </a:rPr>
            </a:br>
            <a:r>
              <a:rPr lang="en-US" sz="3200" i="0" dirty="0">
                <a:latin typeface="+mn-lt"/>
              </a:rPr>
              <a:t>* Reduced risk of mortality</a:t>
            </a:r>
            <a:br>
              <a:rPr lang="en-US" sz="3200" i="0" dirty="0">
                <a:latin typeface="+mn-lt"/>
              </a:rPr>
            </a:br>
            <a:br>
              <a:rPr lang="en-US" sz="3200" i="0" dirty="0">
                <a:latin typeface="+mn-lt"/>
              </a:rPr>
            </a:br>
            <a:br>
              <a:rPr lang="en-US" sz="2900" i="0" dirty="0">
                <a:latin typeface="+mn-lt"/>
              </a:rPr>
            </a:br>
            <a:r>
              <a:rPr lang="en-US" sz="1500" i="0" dirty="0">
                <a:latin typeface="+mn-lt"/>
              </a:rPr>
              <a:t>(</a:t>
            </a:r>
            <a:r>
              <a:rPr lang="en-US" sz="1500" i="0" dirty="0" err="1">
                <a:latin typeface="+mn-lt"/>
              </a:rPr>
              <a:t>Dierkes</a:t>
            </a:r>
            <a:r>
              <a:rPr lang="en-US" sz="1500" i="0" dirty="0">
                <a:latin typeface="+mn-lt"/>
              </a:rPr>
              <a:t> et al., 2022; National Certification Corporation, 2025)</a:t>
            </a:r>
          </a:p>
        </p:txBody>
      </p:sp>
      <p:sp>
        <p:nvSpPr>
          <p:cNvPr id="3" name="Text Placeholder 2">
            <a:extLst>
              <a:ext uri="{FF2B5EF4-FFF2-40B4-BE49-F238E27FC236}">
                <a16:creationId xmlns:a16="http://schemas.microsoft.com/office/drawing/2014/main" id="{DCBEFB0E-E0D4-2BD4-0226-A9CE25945819}"/>
              </a:ext>
            </a:extLst>
          </p:cNvPr>
          <p:cNvSpPr>
            <a:spLocks noGrp="1"/>
          </p:cNvSpPr>
          <p:nvPr>
            <p:ph type="body" idx="1"/>
          </p:nvPr>
        </p:nvSpPr>
        <p:spPr>
          <a:xfrm>
            <a:off x="758952" y="265471"/>
            <a:ext cx="10671048" cy="953729"/>
          </a:xfrm>
        </p:spPr>
        <p:txBody>
          <a:bodyPr>
            <a:normAutofit/>
          </a:bodyPr>
          <a:lstStyle/>
          <a:p>
            <a:pPr algn="ctr"/>
            <a:r>
              <a:rPr lang="en-US" sz="4400" b="1" dirty="0">
                <a:latin typeface="+mj-lt"/>
              </a:rPr>
              <a:t>Benefits of Certification for Patients</a:t>
            </a:r>
          </a:p>
        </p:txBody>
      </p:sp>
      <p:pic>
        <p:nvPicPr>
          <p:cNvPr id="5" name="Picture 4" descr="Father holding newborn baby">
            <a:extLst>
              <a:ext uri="{FF2B5EF4-FFF2-40B4-BE49-F238E27FC236}">
                <a16:creationId xmlns:a16="http://schemas.microsoft.com/office/drawing/2014/main" id="{7C389183-7EF9-EEC8-0B62-4D27AD0A0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02" y="1768511"/>
            <a:ext cx="4391130" cy="3888712"/>
          </a:xfrm>
          <a:prstGeom prst="rect">
            <a:avLst/>
          </a:prstGeom>
        </p:spPr>
      </p:pic>
    </p:spTree>
    <p:extLst>
      <p:ext uri="{BB962C8B-B14F-4D97-AF65-F5344CB8AC3E}">
        <p14:creationId xmlns:p14="http://schemas.microsoft.com/office/powerpoint/2010/main" val="1994619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ethoscope on green background">
            <a:extLst>
              <a:ext uri="{FF2B5EF4-FFF2-40B4-BE49-F238E27FC236}">
                <a16:creationId xmlns:a16="http://schemas.microsoft.com/office/drawing/2014/main" id="{738EB862-950F-6D32-0BE1-FA73DB6F377A}"/>
              </a:ext>
            </a:extLst>
          </p:cNvPr>
          <p:cNvPicPr>
            <a:picLocks noChangeAspect="1"/>
          </p:cNvPicPr>
          <p:nvPr/>
        </p:nvPicPr>
        <p:blipFill>
          <a:blip r:embed="rId3">
            <a:extLst>
              <a:ext uri="{28A0092B-C50C-407E-A947-70E740481C1C}">
                <a14:useLocalDpi xmlns:a14="http://schemas.microsoft.com/office/drawing/2010/main" val="0"/>
              </a:ext>
            </a:extLst>
          </a:blip>
          <a:srcRect b="7408"/>
          <a:stretch/>
        </p:blipFill>
        <p:spPr>
          <a:xfrm>
            <a:off x="1" y="10"/>
            <a:ext cx="12191999" cy="6857990"/>
          </a:xfrm>
          <a:prstGeom prst="rect">
            <a:avLst/>
          </a:prstGeom>
        </p:spPr>
      </p:pic>
      <p:sp>
        <p:nvSpPr>
          <p:cNvPr id="16" name="Freeform: Shape 15">
            <a:extLst>
              <a:ext uri="{FF2B5EF4-FFF2-40B4-BE49-F238E27FC236}">
                <a16:creationId xmlns:a16="http://schemas.microsoft.com/office/drawing/2014/main" id="{893019E0-FD21-491F-A6EC-470CCB356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6934"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bg1">
              <a:lumMod val="85000"/>
              <a:lumOff val="1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13734E7-E15C-3693-B0C1-F471FAE0D4B6}"/>
              </a:ext>
            </a:extLst>
          </p:cNvPr>
          <p:cNvSpPr>
            <a:spLocks noGrp="1"/>
          </p:cNvSpPr>
          <p:nvPr>
            <p:ph type="title"/>
          </p:nvPr>
        </p:nvSpPr>
        <p:spPr>
          <a:xfrm>
            <a:off x="5476353" y="1357951"/>
            <a:ext cx="6591711" cy="5062945"/>
          </a:xfrm>
        </p:spPr>
        <p:txBody>
          <a:bodyPr vert="horz" lIns="91440" tIns="45720" rIns="91440" bIns="45720" rtlCol="0" anchor="b">
            <a:normAutofit/>
          </a:bodyPr>
          <a:lstStyle/>
          <a:p>
            <a:r>
              <a:rPr lang="en-US" sz="2900" i="0" dirty="0">
                <a:solidFill>
                  <a:schemeClr val="tx1"/>
                </a:solidFill>
                <a:latin typeface="+mn-lt"/>
              </a:rPr>
              <a:t>* </a:t>
            </a:r>
            <a:r>
              <a:rPr lang="en-US" sz="3200" i="0" dirty="0">
                <a:solidFill>
                  <a:schemeClr val="tx1"/>
                </a:solidFill>
                <a:latin typeface="+mn-lt"/>
              </a:rPr>
              <a:t>Higher Wages</a:t>
            </a:r>
            <a:br>
              <a:rPr lang="en-US" sz="3200" i="0" dirty="0">
                <a:solidFill>
                  <a:schemeClr val="tx1"/>
                </a:solidFill>
                <a:latin typeface="+mn-lt"/>
              </a:rPr>
            </a:br>
            <a:br>
              <a:rPr lang="en-US" sz="3200" i="0" dirty="0">
                <a:solidFill>
                  <a:schemeClr val="tx1"/>
                </a:solidFill>
                <a:latin typeface="+mn-lt"/>
              </a:rPr>
            </a:br>
            <a:r>
              <a:rPr lang="en-US" sz="3200" i="0" dirty="0">
                <a:solidFill>
                  <a:schemeClr val="tx1"/>
                </a:solidFill>
                <a:latin typeface="+mn-lt"/>
              </a:rPr>
              <a:t>* Distinctions</a:t>
            </a:r>
            <a:br>
              <a:rPr lang="en-US" sz="3200" i="0" dirty="0">
                <a:solidFill>
                  <a:schemeClr val="tx1"/>
                </a:solidFill>
                <a:latin typeface="+mn-lt"/>
              </a:rPr>
            </a:br>
            <a:br>
              <a:rPr lang="en-US" sz="3200" i="0" dirty="0">
                <a:solidFill>
                  <a:schemeClr val="tx1"/>
                </a:solidFill>
                <a:latin typeface="+mn-lt"/>
              </a:rPr>
            </a:br>
            <a:r>
              <a:rPr lang="en-US" sz="3200" i="0" dirty="0">
                <a:solidFill>
                  <a:schemeClr val="tx1"/>
                </a:solidFill>
                <a:latin typeface="+mn-lt"/>
              </a:rPr>
              <a:t>* Higher level work contentment</a:t>
            </a:r>
            <a:br>
              <a:rPr lang="en-US" sz="3200" i="0" dirty="0">
                <a:solidFill>
                  <a:schemeClr val="tx1"/>
                </a:solidFill>
                <a:latin typeface="+mn-lt"/>
              </a:rPr>
            </a:br>
            <a:br>
              <a:rPr lang="en-US" sz="3200" i="0" dirty="0">
                <a:solidFill>
                  <a:schemeClr val="tx1"/>
                </a:solidFill>
                <a:latin typeface="+mn-lt"/>
              </a:rPr>
            </a:br>
            <a:r>
              <a:rPr lang="en-US" sz="3200" i="0" dirty="0">
                <a:solidFill>
                  <a:schemeClr val="tx1"/>
                </a:solidFill>
                <a:latin typeface="+mn-lt"/>
              </a:rPr>
              <a:t>* Leadership Opportunities</a:t>
            </a:r>
            <a:br>
              <a:rPr lang="en-US" sz="2900" i="0" dirty="0">
                <a:solidFill>
                  <a:schemeClr val="tx1"/>
                </a:solidFill>
                <a:latin typeface="+mn-lt"/>
              </a:rPr>
            </a:br>
            <a:br>
              <a:rPr lang="en-US" sz="2900" i="0" dirty="0">
                <a:solidFill>
                  <a:schemeClr val="tx1"/>
                </a:solidFill>
                <a:latin typeface="+mn-lt"/>
              </a:rPr>
            </a:br>
            <a:br>
              <a:rPr lang="en-US" sz="2900" i="0" dirty="0">
                <a:solidFill>
                  <a:schemeClr val="tx1"/>
                </a:solidFill>
                <a:latin typeface="+mn-lt"/>
              </a:rPr>
            </a:br>
            <a:br>
              <a:rPr lang="en-US" sz="2900" i="0" dirty="0">
                <a:solidFill>
                  <a:schemeClr val="tx1"/>
                </a:solidFill>
                <a:latin typeface="+mn-lt"/>
              </a:rPr>
            </a:br>
            <a:r>
              <a:rPr lang="en-US" sz="1500" i="0" dirty="0">
                <a:latin typeface="+mn-lt"/>
              </a:rPr>
              <a:t>(</a:t>
            </a:r>
            <a:r>
              <a:rPr lang="en-US" sz="1500" i="0" dirty="0" err="1">
                <a:latin typeface="+mn-lt"/>
              </a:rPr>
              <a:t>Dierkes</a:t>
            </a:r>
            <a:r>
              <a:rPr lang="en-US" sz="1500" i="0" dirty="0">
                <a:latin typeface="+mn-lt"/>
              </a:rPr>
              <a:t> et al., 2022; National Certification Corporation, 2025)</a:t>
            </a:r>
            <a:endParaRPr lang="en-US" sz="1500" i="0" dirty="0">
              <a:solidFill>
                <a:schemeClr val="tx1"/>
              </a:solidFill>
              <a:latin typeface="+mn-lt"/>
            </a:endParaRPr>
          </a:p>
        </p:txBody>
      </p:sp>
      <p:sp>
        <p:nvSpPr>
          <p:cNvPr id="3" name="Text Placeholder 2">
            <a:extLst>
              <a:ext uri="{FF2B5EF4-FFF2-40B4-BE49-F238E27FC236}">
                <a16:creationId xmlns:a16="http://schemas.microsoft.com/office/drawing/2014/main" id="{44B20A84-8DAE-8D0C-B061-2C910D7F3334}"/>
              </a:ext>
            </a:extLst>
          </p:cNvPr>
          <p:cNvSpPr>
            <a:spLocks noGrp="1"/>
          </p:cNvSpPr>
          <p:nvPr>
            <p:ph type="body" idx="1"/>
          </p:nvPr>
        </p:nvSpPr>
        <p:spPr>
          <a:xfrm>
            <a:off x="1778559" y="250698"/>
            <a:ext cx="10063504" cy="856556"/>
          </a:xfrm>
        </p:spPr>
        <p:txBody>
          <a:bodyPr vert="horz" lIns="91440" tIns="45720" rIns="91440" bIns="45720" rtlCol="0">
            <a:noAutofit/>
          </a:bodyPr>
          <a:lstStyle/>
          <a:p>
            <a:pPr algn="ctr">
              <a:lnSpc>
                <a:spcPct val="100000"/>
              </a:lnSpc>
            </a:pPr>
            <a:r>
              <a:rPr lang="en-US" sz="4400" b="1" dirty="0">
                <a:solidFill>
                  <a:schemeClr val="tx1"/>
                </a:solidFill>
                <a:latin typeface="+mj-lt"/>
              </a:rPr>
              <a:t>Benefits of Certification for Nurses</a:t>
            </a:r>
          </a:p>
        </p:txBody>
      </p:sp>
      <p:sp>
        <p:nvSpPr>
          <p:cNvPr id="18"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2428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6075-4610-E35C-20AD-8E573BE82EF6}"/>
              </a:ext>
            </a:extLst>
          </p:cNvPr>
          <p:cNvSpPr>
            <a:spLocks noGrp="1"/>
          </p:cNvSpPr>
          <p:nvPr>
            <p:ph type="title"/>
          </p:nvPr>
        </p:nvSpPr>
        <p:spPr>
          <a:xfrm>
            <a:off x="5516545" y="1637880"/>
            <a:ext cx="6675455" cy="4803113"/>
          </a:xfrm>
        </p:spPr>
        <p:txBody>
          <a:bodyPr>
            <a:normAutofit/>
          </a:bodyPr>
          <a:lstStyle/>
          <a:p>
            <a:r>
              <a:rPr lang="en-US" sz="3200" i="0" dirty="0">
                <a:latin typeface="+mn-lt"/>
              </a:rPr>
              <a:t>* Highly skilled staff</a:t>
            </a:r>
            <a:br>
              <a:rPr lang="en-US" sz="3200" i="0" dirty="0">
                <a:latin typeface="+mn-lt"/>
              </a:rPr>
            </a:br>
            <a:br>
              <a:rPr lang="en-US" sz="3200" i="0" dirty="0">
                <a:latin typeface="+mn-lt"/>
              </a:rPr>
            </a:br>
            <a:br>
              <a:rPr lang="en-US" sz="3200" i="0" dirty="0">
                <a:latin typeface="+mn-lt"/>
              </a:rPr>
            </a:br>
            <a:r>
              <a:rPr lang="en-US" sz="3200" i="0" dirty="0">
                <a:latin typeface="+mn-lt"/>
              </a:rPr>
              <a:t>* Decreases staff turnover</a:t>
            </a:r>
            <a:br>
              <a:rPr lang="en-US" sz="3200" i="0" dirty="0">
                <a:latin typeface="+mn-lt"/>
              </a:rPr>
            </a:br>
            <a:br>
              <a:rPr lang="en-US" sz="3200" i="0" dirty="0">
                <a:latin typeface="+mn-lt"/>
              </a:rPr>
            </a:br>
            <a:br>
              <a:rPr lang="en-US" sz="3200" i="0" dirty="0">
                <a:latin typeface="+mn-lt"/>
              </a:rPr>
            </a:br>
            <a:r>
              <a:rPr lang="en-US" sz="3200" i="0" dirty="0">
                <a:latin typeface="+mn-lt"/>
              </a:rPr>
              <a:t>* Magnet designation</a:t>
            </a:r>
            <a:br>
              <a:rPr lang="en-US" sz="3200" i="0" dirty="0">
                <a:latin typeface="+mn-lt"/>
              </a:rPr>
            </a:br>
            <a:br>
              <a:rPr lang="en-US" sz="3200" i="0" dirty="0">
                <a:latin typeface="+mn-lt"/>
              </a:rPr>
            </a:br>
            <a:br>
              <a:rPr lang="en-US" sz="3200" i="0" dirty="0">
                <a:latin typeface="+mn-lt"/>
              </a:rPr>
            </a:br>
            <a:br>
              <a:rPr lang="en-US" sz="3200" i="0" dirty="0">
                <a:latin typeface="+mn-lt"/>
              </a:rPr>
            </a:br>
            <a:r>
              <a:rPr lang="en-US" sz="1500" i="0" dirty="0">
                <a:latin typeface="+mn-lt"/>
              </a:rPr>
              <a:t>(</a:t>
            </a:r>
            <a:r>
              <a:rPr lang="en-US" sz="1500" i="0" dirty="0" err="1">
                <a:latin typeface="+mn-lt"/>
              </a:rPr>
              <a:t>Dierkes</a:t>
            </a:r>
            <a:r>
              <a:rPr lang="en-US" sz="1500" i="0" dirty="0">
                <a:latin typeface="+mn-lt"/>
              </a:rPr>
              <a:t> et al., 2022; National Certification Corporation, 2025)</a:t>
            </a:r>
          </a:p>
        </p:txBody>
      </p:sp>
      <p:sp>
        <p:nvSpPr>
          <p:cNvPr id="3" name="Text Placeholder 2">
            <a:extLst>
              <a:ext uri="{FF2B5EF4-FFF2-40B4-BE49-F238E27FC236}">
                <a16:creationId xmlns:a16="http://schemas.microsoft.com/office/drawing/2014/main" id="{612F8567-CDB1-266E-B1B0-87F507E452BA}"/>
              </a:ext>
            </a:extLst>
          </p:cNvPr>
          <p:cNvSpPr>
            <a:spLocks noGrp="1"/>
          </p:cNvSpPr>
          <p:nvPr>
            <p:ph type="body" idx="1"/>
          </p:nvPr>
        </p:nvSpPr>
        <p:spPr>
          <a:xfrm>
            <a:off x="758952" y="241160"/>
            <a:ext cx="10671048" cy="844062"/>
          </a:xfrm>
        </p:spPr>
        <p:txBody>
          <a:bodyPr>
            <a:normAutofit/>
          </a:bodyPr>
          <a:lstStyle/>
          <a:p>
            <a:pPr algn="ctr"/>
            <a:r>
              <a:rPr lang="en-US" sz="4400" b="1" dirty="0">
                <a:latin typeface="+mj-lt"/>
              </a:rPr>
              <a:t>Benefits of Certification for Hospitals</a:t>
            </a:r>
          </a:p>
        </p:txBody>
      </p:sp>
      <p:pic>
        <p:nvPicPr>
          <p:cNvPr id="5" name="Picture 4" descr="Researchers in a boardroom discussing">
            <a:extLst>
              <a:ext uri="{FF2B5EF4-FFF2-40B4-BE49-F238E27FC236}">
                <a16:creationId xmlns:a16="http://schemas.microsoft.com/office/drawing/2014/main" id="{F70D490C-5192-0E51-F9D8-25F225531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25" y="1637880"/>
            <a:ext cx="4973934" cy="4079632"/>
          </a:xfrm>
          <a:prstGeom prst="rect">
            <a:avLst/>
          </a:prstGeom>
        </p:spPr>
      </p:pic>
    </p:spTree>
    <p:extLst>
      <p:ext uri="{BB962C8B-B14F-4D97-AF65-F5344CB8AC3E}">
        <p14:creationId xmlns:p14="http://schemas.microsoft.com/office/powerpoint/2010/main" val="20137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E15D2-226A-510E-46A6-2B8ECE3139F4}"/>
              </a:ext>
            </a:extLst>
          </p:cNvPr>
          <p:cNvSpPr>
            <a:spLocks noGrp="1"/>
          </p:cNvSpPr>
          <p:nvPr>
            <p:ph sz="half" idx="1"/>
          </p:nvPr>
        </p:nvSpPr>
        <p:spPr>
          <a:xfrm>
            <a:off x="5194999" y="2371410"/>
            <a:ext cx="6792686" cy="4315768"/>
          </a:xfrm>
        </p:spPr>
        <p:txBody>
          <a:bodyPr>
            <a:normAutofit fontScale="85000" lnSpcReduction="20000"/>
          </a:bodyPr>
          <a:lstStyle/>
          <a:p>
            <a:pPr marL="0" indent="0">
              <a:buNone/>
            </a:pPr>
            <a:r>
              <a:rPr lang="en-US" sz="4100" dirty="0"/>
              <a:t>* Pass 3-hour exam</a:t>
            </a:r>
          </a:p>
          <a:p>
            <a:pPr marL="0" indent="0">
              <a:buNone/>
            </a:pPr>
            <a:r>
              <a:rPr lang="en-US" sz="4100" dirty="0"/>
              <a:t> </a:t>
            </a:r>
          </a:p>
          <a:p>
            <a:pPr marL="0" indent="0">
              <a:buNone/>
            </a:pPr>
            <a:r>
              <a:rPr lang="en-US" sz="4100" dirty="0"/>
              <a:t>* 2000 hours practice as RN in</a:t>
            </a:r>
          </a:p>
          <a:p>
            <a:pPr marL="0" indent="0">
              <a:buNone/>
            </a:pPr>
            <a:r>
              <a:rPr lang="en-US" sz="4100" dirty="0"/>
              <a:t>   NICU within 2 years of taking</a:t>
            </a:r>
          </a:p>
          <a:p>
            <a:pPr marL="0" indent="0">
              <a:buNone/>
            </a:pPr>
            <a:r>
              <a:rPr lang="en-US" sz="4100" dirty="0"/>
              <a:t>   the exam</a:t>
            </a:r>
          </a:p>
          <a:p>
            <a:pPr>
              <a:buFont typeface="Wingdings" panose="05000000000000000000" pitchFamily="2" charset="2"/>
              <a:buChar char="§"/>
            </a:pPr>
            <a:endParaRPr lang="en-US" sz="2900" dirty="0"/>
          </a:p>
          <a:p>
            <a:pPr marL="0" indent="0">
              <a:buNone/>
            </a:pPr>
            <a:endParaRPr lang="en-US" sz="1600" i="0" dirty="0">
              <a:latin typeface="+mn-lt"/>
            </a:endParaRPr>
          </a:p>
          <a:p>
            <a:pPr marL="0" indent="0">
              <a:buNone/>
            </a:pPr>
            <a:endParaRPr lang="en-US" sz="1600" dirty="0"/>
          </a:p>
          <a:p>
            <a:pPr marL="0" indent="0">
              <a:buNone/>
            </a:pPr>
            <a:r>
              <a:rPr lang="en-US" sz="1600" i="0" dirty="0">
                <a:latin typeface="+mn-lt"/>
              </a:rPr>
              <a:t>(</a:t>
            </a:r>
            <a:r>
              <a:rPr lang="en-US" sz="1600" i="0" dirty="0" err="1">
                <a:latin typeface="+mn-lt"/>
              </a:rPr>
              <a:t>Dierkes</a:t>
            </a:r>
            <a:r>
              <a:rPr lang="en-US" sz="1600" i="0" dirty="0">
                <a:latin typeface="+mn-lt"/>
              </a:rPr>
              <a:t> et al., 2022; National Certification Corporation, 2025)</a:t>
            </a:r>
            <a:endParaRPr lang="en-US" sz="1600" dirty="0"/>
          </a:p>
        </p:txBody>
      </p:sp>
      <p:pic>
        <p:nvPicPr>
          <p:cNvPr id="6" name="Content Placeholder 5" descr="Seated person at wood table, holding pencil and writing on lined paper page in open notebook">
            <a:extLst>
              <a:ext uri="{FF2B5EF4-FFF2-40B4-BE49-F238E27FC236}">
                <a16:creationId xmlns:a16="http://schemas.microsoft.com/office/drawing/2014/main" id="{3F205F0B-33E0-0B4A-8EE7-53CBE2DC9DD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2750" y="1969477"/>
            <a:ext cx="4627908" cy="3145135"/>
          </a:xfrm>
        </p:spPr>
      </p:pic>
      <p:sp>
        <p:nvSpPr>
          <p:cNvPr id="4" name="Title 3">
            <a:extLst>
              <a:ext uri="{FF2B5EF4-FFF2-40B4-BE49-F238E27FC236}">
                <a16:creationId xmlns:a16="http://schemas.microsoft.com/office/drawing/2014/main" id="{FDAB024F-0D39-3EA5-0052-3609F5F49BCA}"/>
              </a:ext>
            </a:extLst>
          </p:cNvPr>
          <p:cNvSpPr>
            <a:spLocks noGrp="1"/>
          </p:cNvSpPr>
          <p:nvPr>
            <p:ph type="title"/>
          </p:nvPr>
        </p:nvSpPr>
        <p:spPr>
          <a:xfrm>
            <a:off x="758951" y="170822"/>
            <a:ext cx="10671047" cy="874207"/>
          </a:xfrm>
        </p:spPr>
        <p:txBody>
          <a:bodyPr>
            <a:normAutofit/>
          </a:bodyPr>
          <a:lstStyle/>
          <a:p>
            <a:pPr algn="ctr"/>
            <a:r>
              <a:rPr lang="en-US" sz="4400" b="1" dirty="0"/>
              <a:t>Requirements for RNC-NIC Certification</a:t>
            </a:r>
          </a:p>
        </p:txBody>
      </p:sp>
    </p:spTree>
    <p:extLst>
      <p:ext uri="{BB962C8B-B14F-4D97-AF65-F5344CB8AC3E}">
        <p14:creationId xmlns:p14="http://schemas.microsoft.com/office/powerpoint/2010/main" val="423117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ggy bank on white background">
            <a:extLst>
              <a:ext uri="{FF2B5EF4-FFF2-40B4-BE49-F238E27FC236}">
                <a16:creationId xmlns:a16="http://schemas.microsoft.com/office/drawing/2014/main" id="{BCA4A517-D7F3-FBB4-96AF-5A9D762BAC4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2793" y="1597025"/>
            <a:ext cx="3916363" cy="3916363"/>
          </a:xfrm>
        </p:spPr>
      </p:pic>
      <p:sp>
        <p:nvSpPr>
          <p:cNvPr id="3" name="Content Placeholder 2">
            <a:extLst>
              <a:ext uri="{FF2B5EF4-FFF2-40B4-BE49-F238E27FC236}">
                <a16:creationId xmlns:a16="http://schemas.microsoft.com/office/drawing/2014/main" id="{939E0876-9CAF-D9D1-6E8E-5DCC33703FCD}"/>
              </a:ext>
            </a:extLst>
          </p:cNvPr>
          <p:cNvSpPr>
            <a:spLocks noGrp="1"/>
          </p:cNvSpPr>
          <p:nvPr>
            <p:ph sz="half" idx="2"/>
          </p:nvPr>
        </p:nvSpPr>
        <p:spPr>
          <a:xfrm>
            <a:off x="5184647" y="2431700"/>
            <a:ext cx="6245351" cy="4210259"/>
          </a:xfrm>
        </p:spPr>
        <p:txBody>
          <a:bodyPr>
            <a:normAutofit lnSpcReduction="10000"/>
          </a:bodyPr>
          <a:lstStyle/>
          <a:p>
            <a:pPr marL="0" indent="0">
              <a:buNone/>
            </a:pPr>
            <a:r>
              <a:rPr lang="en-US" sz="3200" dirty="0"/>
              <a:t>* $50 Application Fee</a:t>
            </a:r>
          </a:p>
          <a:p>
            <a:endParaRPr lang="en-US" sz="3200" dirty="0"/>
          </a:p>
          <a:p>
            <a:pPr marL="0" indent="0">
              <a:buNone/>
            </a:pPr>
            <a:r>
              <a:rPr lang="en-US" sz="3200" dirty="0"/>
              <a:t>* $275 Exam Fee</a:t>
            </a:r>
          </a:p>
          <a:p>
            <a:endParaRPr lang="en-US" sz="2900" dirty="0"/>
          </a:p>
          <a:p>
            <a:pPr marL="0" indent="0">
              <a:buNone/>
            </a:pPr>
            <a:endParaRPr lang="en-US" sz="1600" i="0" dirty="0">
              <a:latin typeface="+mn-lt"/>
            </a:endParaRPr>
          </a:p>
          <a:p>
            <a:pPr marL="0" indent="0">
              <a:buNone/>
            </a:pPr>
            <a:endParaRPr lang="en-US" sz="1600" i="0" dirty="0">
              <a:latin typeface="+mn-lt"/>
            </a:endParaRPr>
          </a:p>
          <a:p>
            <a:pPr marL="0" indent="0">
              <a:buNone/>
            </a:pPr>
            <a:endParaRPr lang="en-US" sz="1600" dirty="0"/>
          </a:p>
          <a:p>
            <a:pPr marL="0" indent="0">
              <a:buNone/>
            </a:pPr>
            <a:endParaRPr lang="en-US" sz="1600" i="0" dirty="0">
              <a:latin typeface="+mn-lt"/>
            </a:endParaRPr>
          </a:p>
          <a:p>
            <a:pPr marL="0" indent="0">
              <a:buNone/>
            </a:pPr>
            <a:r>
              <a:rPr lang="en-US" sz="1600" i="0" dirty="0">
                <a:latin typeface="+mn-lt"/>
              </a:rPr>
              <a:t>(</a:t>
            </a:r>
            <a:r>
              <a:rPr lang="en-US" sz="1600" i="0" dirty="0" err="1">
                <a:latin typeface="+mn-lt"/>
              </a:rPr>
              <a:t>Dierkes</a:t>
            </a:r>
            <a:r>
              <a:rPr lang="en-US" sz="1600" i="0" dirty="0">
                <a:latin typeface="+mn-lt"/>
              </a:rPr>
              <a:t> et al., 2022; National Certification Corporation, 2025)</a:t>
            </a:r>
            <a:endParaRPr lang="en-US" sz="1600" dirty="0"/>
          </a:p>
          <a:p>
            <a:pPr marL="0" indent="0">
              <a:buNone/>
            </a:pPr>
            <a:endParaRPr lang="en-US" sz="1600" dirty="0"/>
          </a:p>
          <a:p>
            <a:pPr marL="0" indent="0">
              <a:buNone/>
            </a:pPr>
            <a:endParaRPr lang="en-US" sz="2900" dirty="0"/>
          </a:p>
        </p:txBody>
      </p:sp>
      <p:sp>
        <p:nvSpPr>
          <p:cNvPr id="4" name="Title 3">
            <a:extLst>
              <a:ext uri="{FF2B5EF4-FFF2-40B4-BE49-F238E27FC236}">
                <a16:creationId xmlns:a16="http://schemas.microsoft.com/office/drawing/2014/main" id="{C292A9A4-7C9A-5014-2A3A-83B060F44C40}"/>
              </a:ext>
            </a:extLst>
          </p:cNvPr>
          <p:cNvSpPr>
            <a:spLocks noGrp="1"/>
          </p:cNvSpPr>
          <p:nvPr>
            <p:ph type="title"/>
          </p:nvPr>
        </p:nvSpPr>
        <p:spPr>
          <a:xfrm>
            <a:off x="758951" y="70338"/>
            <a:ext cx="10354525" cy="753627"/>
          </a:xfrm>
        </p:spPr>
        <p:txBody>
          <a:bodyPr>
            <a:normAutofit/>
          </a:bodyPr>
          <a:lstStyle/>
          <a:p>
            <a:pPr algn="ctr"/>
            <a:r>
              <a:rPr lang="en-US" sz="4400" b="1" dirty="0"/>
              <a:t>$$ Costs of Certification $$</a:t>
            </a:r>
          </a:p>
        </p:txBody>
      </p:sp>
    </p:spTree>
    <p:extLst>
      <p:ext uri="{BB962C8B-B14F-4D97-AF65-F5344CB8AC3E}">
        <p14:creationId xmlns:p14="http://schemas.microsoft.com/office/powerpoint/2010/main" val="70036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and holding a pen shading number on a sheet">
            <a:extLst>
              <a:ext uri="{FF2B5EF4-FFF2-40B4-BE49-F238E27FC236}">
                <a16:creationId xmlns:a16="http://schemas.microsoft.com/office/drawing/2014/main" id="{E60C8766-DDCD-73EB-AE7B-50A99650A16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4812" y="1416818"/>
            <a:ext cx="4287654" cy="4097015"/>
          </a:xfrm>
        </p:spPr>
      </p:pic>
      <p:sp>
        <p:nvSpPr>
          <p:cNvPr id="3" name="Content Placeholder 2">
            <a:extLst>
              <a:ext uri="{FF2B5EF4-FFF2-40B4-BE49-F238E27FC236}">
                <a16:creationId xmlns:a16="http://schemas.microsoft.com/office/drawing/2014/main" id="{1080B184-1F57-7E7E-732D-351D74451535}"/>
              </a:ext>
            </a:extLst>
          </p:cNvPr>
          <p:cNvSpPr>
            <a:spLocks noGrp="1"/>
          </p:cNvSpPr>
          <p:nvPr>
            <p:ph sz="half" idx="2"/>
          </p:nvPr>
        </p:nvSpPr>
        <p:spPr>
          <a:xfrm>
            <a:off x="4783015" y="1195754"/>
            <a:ext cx="7184572" cy="5662246"/>
          </a:xfrm>
        </p:spPr>
        <p:txBody>
          <a:bodyPr>
            <a:normAutofit/>
          </a:bodyPr>
          <a:lstStyle/>
          <a:p>
            <a:pPr marL="0" lvl="1">
              <a:lnSpc>
                <a:spcPct val="100000"/>
              </a:lnSpc>
            </a:pPr>
            <a:r>
              <a:rPr lang="en-US" sz="2000" dirty="0"/>
              <a:t>*  </a:t>
            </a:r>
            <a:r>
              <a:rPr lang="en-US" sz="2000" i="0" dirty="0"/>
              <a:t>9% Assessment of infant and birth/maternal history</a:t>
            </a:r>
          </a:p>
          <a:p>
            <a:pPr marL="0" lvl="1">
              <a:lnSpc>
                <a:spcPct val="100000"/>
              </a:lnSpc>
            </a:pPr>
            <a:endParaRPr lang="en-US" sz="2000" i="0" dirty="0"/>
          </a:p>
          <a:p>
            <a:pPr marL="0" lvl="1">
              <a:lnSpc>
                <a:spcPct val="100000"/>
              </a:lnSpc>
            </a:pPr>
            <a:r>
              <a:rPr lang="en-US" sz="2000" i="0" dirty="0"/>
              <a:t>*  39% Management of pharmacology, nutrition, fluid </a:t>
            </a:r>
          </a:p>
          <a:p>
            <a:pPr marL="0" lvl="1">
              <a:lnSpc>
                <a:spcPct val="100000"/>
              </a:lnSpc>
            </a:pPr>
            <a:r>
              <a:rPr lang="en-US" sz="2000" i="0" dirty="0"/>
              <a:t>   and electrolytes, and resuscitation</a:t>
            </a:r>
          </a:p>
          <a:p>
            <a:pPr marL="0" lvl="1">
              <a:lnSpc>
                <a:spcPct val="100000"/>
              </a:lnSpc>
            </a:pPr>
            <a:endParaRPr lang="en-US" sz="2000" i="0" dirty="0"/>
          </a:p>
          <a:p>
            <a:pPr marL="0" lvl="1">
              <a:lnSpc>
                <a:spcPct val="100000"/>
              </a:lnSpc>
            </a:pPr>
            <a:r>
              <a:rPr lang="en-US" sz="2000" i="0" dirty="0"/>
              <a:t>*  44% Assessment and management of body systems</a:t>
            </a:r>
          </a:p>
          <a:p>
            <a:pPr marL="0" lvl="1">
              <a:lnSpc>
                <a:spcPct val="100000"/>
              </a:lnSpc>
            </a:pPr>
            <a:endParaRPr lang="en-US" sz="2000" i="0" dirty="0"/>
          </a:p>
          <a:p>
            <a:pPr marL="0" lvl="1">
              <a:lnSpc>
                <a:spcPct val="100000"/>
              </a:lnSpc>
            </a:pPr>
            <a:r>
              <a:rPr lang="en-US" sz="2000" i="0" dirty="0"/>
              <a:t>*  5% Support of family and discharge preparation</a:t>
            </a:r>
          </a:p>
          <a:p>
            <a:pPr marL="342900" lvl="1" indent="-342900">
              <a:lnSpc>
                <a:spcPct val="100000"/>
              </a:lnSpc>
              <a:buFont typeface="Arial" panose="020B0604020202020204" pitchFamily="34" charset="0"/>
              <a:buChar char="•"/>
            </a:pPr>
            <a:endParaRPr lang="en-US" sz="2000" i="0" dirty="0"/>
          </a:p>
          <a:p>
            <a:pPr marL="0" lvl="1">
              <a:lnSpc>
                <a:spcPct val="100000"/>
              </a:lnSpc>
            </a:pPr>
            <a:r>
              <a:rPr lang="en-US" sz="2000" i="0" dirty="0"/>
              <a:t>*  3% Legal and ethical issues, infant safety, evidence-</a:t>
            </a:r>
          </a:p>
          <a:p>
            <a:pPr marL="0" lvl="1">
              <a:lnSpc>
                <a:spcPct val="100000"/>
              </a:lnSpc>
            </a:pPr>
            <a:r>
              <a:rPr lang="en-US" sz="2000" i="0" dirty="0"/>
              <a:t>     based practice, and quality improvement programs</a:t>
            </a:r>
          </a:p>
          <a:p>
            <a:pPr marL="0" lvl="1">
              <a:lnSpc>
                <a:spcPct val="100000"/>
              </a:lnSpc>
            </a:pPr>
            <a:endParaRPr lang="en-US" sz="2000" i="0" dirty="0"/>
          </a:p>
          <a:p>
            <a:pPr marL="0" lvl="1">
              <a:lnSpc>
                <a:spcPct val="100000"/>
              </a:lnSpc>
            </a:pPr>
            <a:endParaRPr lang="en-US" sz="1500" i="0" dirty="0">
              <a:latin typeface="+mn-lt"/>
            </a:endParaRPr>
          </a:p>
          <a:p>
            <a:pPr marL="0" lvl="1">
              <a:lnSpc>
                <a:spcPct val="100000"/>
              </a:lnSpc>
            </a:pPr>
            <a:r>
              <a:rPr lang="en-US" sz="1500" i="0" dirty="0">
                <a:latin typeface="+mn-lt"/>
              </a:rPr>
              <a:t>(</a:t>
            </a:r>
            <a:r>
              <a:rPr lang="en-US" sz="1500" i="0" dirty="0" err="1">
                <a:latin typeface="+mn-lt"/>
              </a:rPr>
              <a:t>Dierkes</a:t>
            </a:r>
            <a:r>
              <a:rPr lang="en-US" sz="1500" i="0" dirty="0">
                <a:latin typeface="+mn-lt"/>
              </a:rPr>
              <a:t> et al., 2022; National Certification Corporation, 2025)</a:t>
            </a:r>
            <a:endParaRPr lang="en-US" sz="1500" dirty="0"/>
          </a:p>
          <a:p>
            <a:pPr marL="0" lvl="1">
              <a:lnSpc>
                <a:spcPct val="100000"/>
              </a:lnSpc>
            </a:pPr>
            <a:endParaRPr lang="en-US" sz="1500" i="0" dirty="0"/>
          </a:p>
          <a:p>
            <a:pPr marL="0" lvl="1">
              <a:lnSpc>
                <a:spcPct val="100000"/>
              </a:lnSpc>
            </a:pPr>
            <a:endParaRPr lang="en-US" sz="2000" i="0" dirty="0"/>
          </a:p>
          <a:p>
            <a:pPr marL="0" indent="0">
              <a:buNone/>
            </a:pPr>
            <a:endParaRPr lang="en-US" sz="2200" dirty="0"/>
          </a:p>
        </p:txBody>
      </p:sp>
      <p:sp>
        <p:nvSpPr>
          <p:cNvPr id="4" name="Title 3">
            <a:extLst>
              <a:ext uri="{FF2B5EF4-FFF2-40B4-BE49-F238E27FC236}">
                <a16:creationId xmlns:a16="http://schemas.microsoft.com/office/drawing/2014/main" id="{7284411E-47EE-897F-848C-5DEB080F7717}"/>
              </a:ext>
            </a:extLst>
          </p:cNvPr>
          <p:cNvSpPr>
            <a:spLocks noGrp="1"/>
          </p:cNvSpPr>
          <p:nvPr>
            <p:ph type="title"/>
          </p:nvPr>
        </p:nvSpPr>
        <p:spPr>
          <a:xfrm>
            <a:off x="758952" y="120580"/>
            <a:ext cx="10505250" cy="813917"/>
          </a:xfrm>
        </p:spPr>
        <p:txBody>
          <a:bodyPr>
            <a:normAutofit/>
          </a:bodyPr>
          <a:lstStyle/>
          <a:p>
            <a:pPr algn="ctr"/>
            <a:r>
              <a:rPr lang="en-US" sz="4400" b="1" dirty="0"/>
              <a:t>Content of Exam</a:t>
            </a:r>
          </a:p>
        </p:txBody>
      </p:sp>
    </p:spTree>
    <p:extLst>
      <p:ext uri="{BB962C8B-B14F-4D97-AF65-F5344CB8AC3E}">
        <p14:creationId xmlns:p14="http://schemas.microsoft.com/office/powerpoint/2010/main" val="1535038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n open book and on top are eyeglasses and pen">
            <a:extLst>
              <a:ext uri="{FF2B5EF4-FFF2-40B4-BE49-F238E27FC236}">
                <a16:creationId xmlns:a16="http://schemas.microsoft.com/office/drawing/2014/main" id="{3057D1B2-EDB2-3612-4733-58B85350BF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209" y="1979525"/>
            <a:ext cx="4701868" cy="3534307"/>
          </a:xfrm>
        </p:spPr>
      </p:pic>
      <p:sp>
        <p:nvSpPr>
          <p:cNvPr id="3" name="Content Placeholder 2">
            <a:extLst>
              <a:ext uri="{FF2B5EF4-FFF2-40B4-BE49-F238E27FC236}">
                <a16:creationId xmlns:a16="http://schemas.microsoft.com/office/drawing/2014/main" id="{E6C99A22-595C-F66E-1650-20E1975189CE}"/>
              </a:ext>
            </a:extLst>
          </p:cNvPr>
          <p:cNvSpPr>
            <a:spLocks noGrp="1"/>
          </p:cNvSpPr>
          <p:nvPr>
            <p:ph sz="half" idx="2"/>
          </p:nvPr>
        </p:nvSpPr>
        <p:spPr>
          <a:xfrm>
            <a:off x="5184647" y="2361362"/>
            <a:ext cx="6571924" cy="4496637"/>
          </a:xfrm>
        </p:spPr>
        <p:txBody>
          <a:bodyPr>
            <a:normAutofit/>
          </a:bodyPr>
          <a:lstStyle/>
          <a:p>
            <a:pPr marL="0" indent="0">
              <a:buNone/>
            </a:pPr>
            <a:r>
              <a:rPr lang="en-US" sz="2400" dirty="0"/>
              <a:t>* Books from the National Certification</a:t>
            </a:r>
          </a:p>
          <a:p>
            <a:pPr marL="0" indent="0">
              <a:buNone/>
            </a:pPr>
            <a:r>
              <a:rPr lang="en-US" sz="2400" dirty="0"/>
              <a:t>   Corporation sold through Amazon</a:t>
            </a:r>
          </a:p>
          <a:p>
            <a:pPr marL="0" indent="0">
              <a:buNone/>
            </a:pPr>
            <a:endParaRPr lang="en-US" sz="2400" dirty="0"/>
          </a:p>
          <a:p>
            <a:pPr marL="0" indent="0">
              <a:buNone/>
            </a:pPr>
            <a:r>
              <a:rPr lang="en-US" sz="2400" dirty="0"/>
              <a:t>* Candidate guide from the National</a:t>
            </a:r>
          </a:p>
          <a:p>
            <a:pPr marL="0" indent="0">
              <a:buNone/>
            </a:pPr>
            <a:r>
              <a:rPr lang="en-US" sz="2400" dirty="0"/>
              <a:t>   Certification Corporation</a:t>
            </a:r>
          </a:p>
          <a:p>
            <a:pPr marL="0" indent="0">
              <a:buNone/>
            </a:pPr>
            <a:endParaRPr lang="en-US" sz="2600" dirty="0"/>
          </a:p>
          <a:p>
            <a:pPr marL="0" indent="0">
              <a:buNone/>
            </a:pPr>
            <a:endParaRPr lang="en-US" sz="2600" dirty="0"/>
          </a:p>
          <a:p>
            <a:pPr marL="0" indent="0">
              <a:buNone/>
            </a:pPr>
            <a:r>
              <a:rPr lang="en-US" sz="1500" i="0" dirty="0">
                <a:latin typeface="+mn-lt"/>
              </a:rPr>
              <a:t>(</a:t>
            </a:r>
            <a:r>
              <a:rPr lang="en-US" sz="1500" i="0" dirty="0" err="1">
                <a:latin typeface="+mn-lt"/>
              </a:rPr>
              <a:t>Dierkes</a:t>
            </a:r>
            <a:r>
              <a:rPr lang="en-US" sz="1500" i="0" dirty="0">
                <a:latin typeface="+mn-lt"/>
              </a:rPr>
              <a:t> et al., 2022; National Certification Corporation, 2025)</a:t>
            </a:r>
            <a:endParaRPr lang="en-US" sz="1500" dirty="0"/>
          </a:p>
          <a:p>
            <a:pPr marL="0" indent="0">
              <a:buNone/>
            </a:pPr>
            <a:endParaRPr lang="en-US" sz="2600" dirty="0"/>
          </a:p>
          <a:p>
            <a:pPr marL="0" indent="0">
              <a:buNone/>
            </a:pPr>
            <a:endParaRPr lang="en-US" sz="2600" dirty="0"/>
          </a:p>
          <a:p>
            <a:pPr marL="0" indent="0">
              <a:buNone/>
            </a:pPr>
            <a:endParaRPr lang="en-US" sz="2600" dirty="0"/>
          </a:p>
        </p:txBody>
      </p:sp>
      <p:sp>
        <p:nvSpPr>
          <p:cNvPr id="4" name="Title 3">
            <a:extLst>
              <a:ext uri="{FF2B5EF4-FFF2-40B4-BE49-F238E27FC236}">
                <a16:creationId xmlns:a16="http://schemas.microsoft.com/office/drawing/2014/main" id="{37306F99-526C-2B81-9B8F-0B5E5557CEB6}"/>
              </a:ext>
            </a:extLst>
          </p:cNvPr>
          <p:cNvSpPr>
            <a:spLocks noGrp="1"/>
          </p:cNvSpPr>
          <p:nvPr>
            <p:ph type="title"/>
          </p:nvPr>
        </p:nvSpPr>
        <p:spPr>
          <a:xfrm>
            <a:off x="758951" y="120581"/>
            <a:ext cx="10877039" cy="723481"/>
          </a:xfrm>
        </p:spPr>
        <p:txBody>
          <a:bodyPr>
            <a:normAutofit/>
          </a:bodyPr>
          <a:lstStyle/>
          <a:p>
            <a:pPr algn="ctr"/>
            <a:r>
              <a:rPr lang="en-US" sz="4400" b="1" dirty="0"/>
              <a:t>How to Prepare for the Exam</a:t>
            </a:r>
          </a:p>
        </p:txBody>
      </p:sp>
    </p:spTree>
    <p:extLst>
      <p:ext uri="{BB962C8B-B14F-4D97-AF65-F5344CB8AC3E}">
        <p14:creationId xmlns:p14="http://schemas.microsoft.com/office/powerpoint/2010/main" val="200072016"/>
      </p:ext>
    </p:extLst>
  </p:cSld>
  <p:clrMapOvr>
    <a:masterClrMapping/>
  </p:clrMapOvr>
</p:sld>
</file>

<file path=ppt/theme/theme1.xml><?xml version="1.0" encoding="utf-8"?>
<a:theme xmlns:a="http://schemas.openxmlformats.org/drawingml/2006/main" name="Headlines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7493</TotalTime>
  <Words>1110</Words>
  <Application>Microsoft Office PowerPoint</Application>
  <PresentationFormat>Widescreen</PresentationFormat>
  <Paragraphs>108</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Avenir Next LT Pro</vt:lpstr>
      <vt:lpstr>Lato</vt:lpstr>
      <vt:lpstr>Sitka Banner</vt:lpstr>
      <vt:lpstr>Times New Roman</vt:lpstr>
      <vt:lpstr>Wingdings</vt:lpstr>
      <vt:lpstr>HeadlinesVTI</vt:lpstr>
      <vt:lpstr>RNC-NIC: Neonatal ICU Certification </vt:lpstr>
      <vt:lpstr>* Demonstrates competency     of nurses caring for newborn    infants in Neonatal Intensive    Care Unit  * Most vulnerable patients  * Dedication of Nurses    (Dierkes et al., 2022; National Certification Corporation, 2025)</vt:lpstr>
      <vt:lpstr>* Increased level of patient care  * Lower infection levels  * Improved safety  * Better physical outcomes  * Reduced risk of mortality   (Dierkes et al., 2022; National Certification Corporation, 2025)</vt:lpstr>
      <vt:lpstr>* Higher Wages  * Distinctions  * Higher level work contentment  * Leadership Opportunities    (Dierkes et al., 2022; National Certification Corporation, 2025)</vt:lpstr>
      <vt:lpstr>* Highly skilled staff   * Decreases staff turnover   * Magnet designation    (Dierkes et al., 2022; National Certification Corporation, 2025)</vt:lpstr>
      <vt:lpstr>Requirements for RNC-NIC Certification</vt:lpstr>
      <vt:lpstr>$$ Costs of Certification $$</vt:lpstr>
      <vt:lpstr>Content of Exam</vt:lpstr>
      <vt:lpstr>How to Prepare for the Exam</vt:lpstr>
      <vt:lpstr>How to Renew Certification</vt:lpstr>
      <vt:lpstr>$$ Costs for Renewal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Leona Hillsgrove</dc:creator>
  <cp:lastModifiedBy>Leona Hillsgrove</cp:lastModifiedBy>
  <cp:revision>1</cp:revision>
  <dcterms:created xsi:type="dcterms:W3CDTF">2025-02-02T19:00:03Z</dcterms:created>
  <dcterms:modified xsi:type="dcterms:W3CDTF">2025-02-08T00:11:14Z</dcterms:modified>
</cp:coreProperties>
</file>